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notesSlides/notesSlide20.xml" ContentType="application/vnd.openxmlformats-officedocument.presentationml.notesSlide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sldIdLst>
    <p:sldId id="256" r:id="rId2"/>
    <p:sldId id="257" r:id="rId3"/>
    <p:sldId id="258" r:id="rId4"/>
    <p:sldId id="259" r:id="rId5"/>
    <p:sldId id="260" r:id="rId6"/>
    <p:sldId id="484" r:id="rId7"/>
    <p:sldId id="485" r:id="rId8"/>
    <p:sldId id="777" r:id="rId9"/>
    <p:sldId id="726" r:id="rId10"/>
    <p:sldId id="489" r:id="rId11"/>
    <p:sldId id="490" r:id="rId12"/>
    <p:sldId id="491" r:id="rId13"/>
    <p:sldId id="765" r:id="rId14"/>
    <p:sldId id="493" r:id="rId15"/>
    <p:sldId id="494" r:id="rId16"/>
    <p:sldId id="778" r:id="rId17"/>
    <p:sldId id="579" r:id="rId18"/>
    <p:sldId id="497" r:id="rId19"/>
    <p:sldId id="756" r:id="rId20"/>
    <p:sldId id="776" r:id="rId21"/>
    <p:sldId id="775" r:id="rId22"/>
    <p:sldId id="734" r:id="rId23"/>
    <p:sldId id="780" r:id="rId24"/>
    <p:sldId id="735" r:id="rId25"/>
    <p:sldId id="736" r:id="rId26"/>
    <p:sldId id="648" r:id="rId27"/>
    <p:sldId id="652" r:id="rId28"/>
    <p:sldId id="649" r:id="rId29"/>
    <p:sldId id="696" r:id="rId30"/>
    <p:sldId id="697" r:id="rId31"/>
    <p:sldId id="698" r:id="rId32"/>
    <p:sldId id="273" r:id="rId33"/>
    <p:sldId id="274" r:id="rId34"/>
    <p:sldId id="763" r:id="rId35"/>
    <p:sldId id="771" r:id="rId36"/>
    <p:sldId id="276" r:id="rId37"/>
    <p:sldId id="663" r:id="rId38"/>
    <p:sldId id="754" r:id="rId39"/>
    <p:sldId id="590" r:id="rId40"/>
    <p:sldId id="277" r:id="rId41"/>
    <p:sldId id="779" r:id="rId42"/>
    <p:sldId id="532" r:id="rId43"/>
    <p:sldId id="278" r:id="rId44"/>
    <p:sldId id="279" r:id="rId45"/>
    <p:sldId id="770" r:id="rId46"/>
    <p:sldId id="280" r:id="rId47"/>
    <p:sldId id="753" r:id="rId48"/>
    <p:sldId id="284" r:id="rId49"/>
    <p:sldId id="285" r:id="rId50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iela Renee Avila Fodor" initials="DRAF" lastIdx="2" clrIdx="0">
    <p:extLst>
      <p:ext uri="{19B8F6BF-5375-455C-9EA6-DF929625EA0E}">
        <p15:presenceInfo xmlns:p15="http://schemas.microsoft.com/office/powerpoint/2012/main" userId="S-1-5-21-1309691925-374879840-111032338-385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757E"/>
    <a:srgbClr val="E67B22"/>
    <a:srgbClr val="70A094"/>
    <a:srgbClr val="3984B4"/>
    <a:srgbClr val="466EA5"/>
    <a:srgbClr val="C46D24"/>
    <a:srgbClr val="EBD1C2"/>
    <a:srgbClr val="E8D4C2"/>
    <a:srgbClr val="BFC7CA"/>
    <a:srgbClr val="BACA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6D6D7"/>
          </a:solidFill>
        </a:fill>
      </a:tcStyle>
    </a:wholeTbl>
    <a:band2H>
      <a:tcTxStyle/>
      <a:tcStyle>
        <a:tcBdr/>
        <a:fill>
          <a:solidFill>
            <a:srgbClr val="EBECEC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1"/>
          </a:solidFill>
        </a:fill>
      </a:tcStyle>
    </a:wholeTbl>
    <a:band2H>
      <a:tcTxStyle/>
      <a:tcStyle>
        <a:tcBdr/>
        <a:fill>
          <a:solidFill>
            <a:srgbClr val="E6F0F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4DC"/>
          </a:solidFill>
        </a:fill>
      </a:tcStyle>
    </a:wholeTbl>
    <a:band2H>
      <a:tcTxStyle/>
      <a:tcStyle>
        <a:tcBdr/>
        <a:fill>
          <a:solidFill>
            <a:srgbClr val="E8EAEE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74" autoAdjust="0"/>
    <p:restoredTop sz="86740" autoAdjust="0"/>
  </p:normalViewPr>
  <p:slideViewPr>
    <p:cSldViewPr snapToGrid="0">
      <p:cViewPr varScale="1">
        <p:scale>
          <a:sx n="41" d="100"/>
          <a:sy n="41" d="100"/>
        </p:scale>
        <p:origin x="7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iavazquez\Documents\Business%20Intelligence\Escasez%20de%20Talento\Datos%20Escasez%20de%20Talento%202018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ravila\Desktop\escasez%20gr&#225;fica.xls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74757E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79A79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3B16-4526-88B4-E1200B1BFA5F}"/>
              </c:ext>
            </c:extLst>
          </c:dPt>
          <c:dPt>
            <c:idx val="3"/>
            <c:invertIfNegative val="0"/>
            <c:bubble3D val="0"/>
            <c:spPr>
              <a:solidFill>
                <a:srgbClr val="AB404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B16-4526-88B4-E1200B1BFA5F}"/>
              </c:ext>
            </c:extLst>
          </c:dPt>
          <c:dPt>
            <c:idx val="6"/>
            <c:invertIfNegative val="0"/>
            <c:bubble3D val="0"/>
            <c:spPr>
              <a:solidFill>
                <a:srgbClr val="6390C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3B16-4526-88B4-E1200B1BFA5F}"/>
              </c:ext>
            </c:extLst>
          </c:dPt>
          <c:dPt>
            <c:idx val="7"/>
            <c:invertIfNegative val="0"/>
            <c:bubble3D val="0"/>
            <c:spPr>
              <a:solidFill>
                <a:srgbClr val="E77C2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B16-4526-88B4-E1200B1BFA5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'Prom America'!$A$2:$A$14</c:f>
              <c:strCache>
                <c:ptCount val="13"/>
                <c:pt idx="0">
                  <c:v>Argentina</c:v>
                </c:pt>
                <c:pt idx="1">
                  <c:v>México</c:v>
                </c:pt>
                <c:pt idx="2">
                  <c:v>USA</c:v>
                </c:pt>
                <c:pt idx="3">
                  <c:v>Promedio Global</c:v>
                </c:pt>
                <c:pt idx="4">
                  <c:v>Perú</c:v>
                </c:pt>
                <c:pt idx="5">
                  <c:v>Colombia</c:v>
                </c:pt>
                <c:pt idx="6">
                  <c:v>Promedio America</c:v>
                </c:pt>
                <c:pt idx="7">
                  <c:v>Promedio LATAM</c:v>
                </c:pt>
                <c:pt idx="8">
                  <c:v>Canadá</c:v>
                </c:pt>
                <c:pt idx="9">
                  <c:v>Guatemala</c:v>
                </c:pt>
                <c:pt idx="10">
                  <c:v>Panamá</c:v>
                </c:pt>
                <c:pt idx="11">
                  <c:v>Costa Rica</c:v>
                </c:pt>
                <c:pt idx="12">
                  <c:v>Brasil</c:v>
                </c:pt>
              </c:strCache>
            </c:strRef>
          </c:cat>
          <c:val>
            <c:numRef>
              <c:f>'Prom America'!$B$2:$B$14</c:f>
              <c:numCache>
                <c:formatCode>0%</c:formatCode>
                <c:ptCount val="13"/>
                <c:pt idx="0">
                  <c:v>0.52434456928840001</c:v>
                </c:pt>
                <c:pt idx="1">
                  <c:v>0.49679692504799999</c:v>
                </c:pt>
                <c:pt idx="2">
                  <c:v>0.4562624254473</c:v>
                </c:pt>
                <c:pt idx="3">
                  <c:v>0.45</c:v>
                </c:pt>
                <c:pt idx="4">
                  <c:v>0.4306230072426</c:v>
                </c:pt>
                <c:pt idx="5">
                  <c:v>0.41866666666669999</c:v>
                </c:pt>
                <c:pt idx="6">
                  <c:v>0.41664935555443006</c:v>
                </c:pt>
                <c:pt idx="7">
                  <c:v>0.41246856432906243</c:v>
                </c:pt>
                <c:pt idx="8">
                  <c:v>0.41048261546449999</c:v>
                </c:pt>
                <c:pt idx="9">
                  <c:v>0.3822580645161</c:v>
                </c:pt>
                <c:pt idx="10">
                  <c:v>0.35322580645160001</c:v>
                </c:pt>
                <c:pt idx="11">
                  <c:v>0.35265700483090001</c:v>
                </c:pt>
                <c:pt idx="12">
                  <c:v>0.3411764705882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16-4526-88B4-E1200B1BFA5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27"/>
        <c:axId val="517101440"/>
        <c:axId val="615634496"/>
      </c:barChart>
      <c:catAx>
        <c:axId val="517101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615634496"/>
        <c:crosses val="autoZero"/>
        <c:auto val="1"/>
        <c:lblAlgn val="ctr"/>
        <c:lblOffset val="100"/>
        <c:noMultiLvlLbl val="0"/>
      </c:catAx>
      <c:valAx>
        <c:axId val="615634496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17101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Hoja4!$B$1</c:f>
              <c:strCache>
                <c:ptCount val="1"/>
                <c:pt idx="0">
                  <c:v>América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chemeClr val="accent6"/>
                    </a:solidFill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Hoja4!$A$2:$A$13</c:f>
              <c:strCache>
                <c:ptCount val="12"/>
                <c:pt idx="0">
                  <c:v>Mujeres</c:v>
                </c:pt>
                <c:pt idx="1">
                  <c:v>Adultos mayores</c:v>
                </c:pt>
                <c:pt idx="2">
                  <c:v>Ofreciendo modalidades de trabajo más flexibles</c:v>
                </c:pt>
                <c:pt idx="3">
                  <c:v>Juventud</c:v>
                </c:pt>
                <c:pt idx="4">
                  <c:v>Candidatos fuera de mi país</c:v>
                </c:pt>
                <c:pt idx="5">
                  <c:v>Personas sin algunas habilidades; con potencial</c:v>
                </c:pt>
                <c:pt idx="6">
                  <c:v>Aumento de salarios</c:v>
                </c:pt>
                <c:pt idx="7">
                  <c:v>Asociación con las instituciones educativas</c:v>
                </c:pt>
                <c:pt idx="8">
                  <c:v>Mayores beneficios</c:v>
                </c:pt>
                <c:pt idx="9">
                  <c:v>Fuentes de Talentos</c:v>
                </c:pt>
                <c:pt idx="10">
                  <c:v>Adopción de prácticas  no tradicionales de personal</c:v>
                </c:pt>
                <c:pt idx="11">
                  <c:v>Proporcionar capacitación y desarrollo </c:v>
                </c:pt>
              </c:strCache>
            </c:strRef>
          </c:cat>
          <c:val>
            <c:numRef>
              <c:f>Hoja4!$B$2:$B$13</c:f>
              <c:numCache>
                <c:formatCode>0%</c:formatCode>
                <c:ptCount val="12"/>
                <c:pt idx="0">
                  <c:v>0</c:v>
                </c:pt>
                <c:pt idx="1">
                  <c:v>0.01</c:v>
                </c:pt>
                <c:pt idx="2">
                  <c:v>0.02</c:v>
                </c:pt>
                <c:pt idx="3">
                  <c:v>0.02</c:v>
                </c:pt>
                <c:pt idx="4">
                  <c:v>0.03</c:v>
                </c:pt>
                <c:pt idx="5">
                  <c:v>0.04</c:v>
                </c:pt>
                <c:pt idx="6">
                  <c:v>0.05</c:v>
                </c:pt>
                <c:pt idx="7">
                  <c:v>0.06</c:v>
                </c:pt>
                <c:pt idx="8">
                  <c:v>0.06</c:v>
                </c:pt>
                <c:pt idx="9">
                  <c:v>0.16</c:v>
                </c:pt>
                <c:pt idx="10">
                  <c:v>0.19</c:v>
                </c:pt>
                <c:pt idx="11">
                  <c:v>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A8-4D94-B940-B8507B37977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019528352"/>
        <c:axId val="1019527264"/>
      </c:barChart>
      <c:catAx>
        <c:axId val="101952835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100" b="1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es-MX"/>
          </a:p>
        </c:txPr>
        <c:crossAx val="1019527264"/>
        <c:crosses val="autoZero"/>
        <c:auto val="1"/>
        <c:lblAlgn val="ctr"/>
        <c:lblOffset val="100"/>
        <c:noMultiLvlLbl val="0"/>
      </c:catAx>
      <c:valAx>
        <c:axId val="1019527264"/>
        <c:scaling>
          <c:orientation val="minMax"/>
        </c:scaling>
        <c:delete val="0"/>
        <c:axPos val="b"/>
        <c:numFmt formatCode="0%" sourceLinked="1"/>
        <c:majorTickMark val="none"/>
        <c:minorTickMark val="none"/>
        <c:tickLblPos val="nextTo"/>
        <c:txPr>
          <a:bodyPr/>
          <a:lstStyle/>
          <a:p>
            <a:pPr>
              <a:defRPr sz="1000">
                <a:solidFill>
                  <a:schemeClr val="bg1">
                    <a:lumMod val="50000"/>
                  </a:schemeClr>
                </a:solidFill>
              </a:defRPr>
            </a:pPr>
            <a:endParaRPr lang="es-MX"/>
          </a:p>
        </c:txPr>
        <c:crossAx val="101952835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79845977404998303"/>
          <c:y val="0.59749948491933402"/>
          <c:w val="0.14800798813191801"/>
          <c:h val="6.3478899608538697E-2"/>
        </c:manualLayout>
      </c:layout>
      <c:overlay val="0"/>
      <c:txPr>
        <a:bodyPr/>
        <a:lstStyle/>
        <a:p>
          <a:pPr>
            <a:defRPr>
              <a:solidFill>
                <a:srgbClr val="7F7F7F"/>
              </a:solidFill>
            </a:defRPr>
          </a:pPr>
          <a:endParaRPr lang="es-MX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Lbls>
            <c:dLbl>
              <c:idx val="0"/>
              <c:layout>
                <c:manualLayout>
                  <c:x val="-5.25042939969321E-2"/>
                  <c:y val="-0.27250659194646598"/>
                </c:manualLayout>
              </c:layout>
              <c:spPr/>
              <c:txPr>
                <a:bodyPr/>
                <a:lstStyle/>
                <a:p>
                  <a:pPr>
                    <a:defRPr sz="1400">
                      <a:solidFill>
                        <a:schemeClr val="accent6"/>
                      </a:solidFill>
                    </a:defRPr>
                  </a:pPr>
                  <a:endParaRPr lang="es-MX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521389079308002"/>
                      <c:h val="0.248521407475232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EAA3-47BD-BF8C-520D23E714A7}"/>
                </c:ext>
              </c:extLst>
            </c:dLbl>
            <c:dLbl>
              <c:idx val="3"/>
              <c:layout>
                <c:manualLayout>
                  <c:x val="2.4754433785053698E-2"/>
                  <c:y val="-0.17589915526701699"/>
                </c:manualLayout>
              </c:layout>
              <c:spPr/>
              <c:txPr>
                <a:bodyPr/>
                <a:lstStyle/>
                <a:p>
                  <a:pPr>
                    <a:defRPr sz="1400">
                      <a:solidFill>
                        <a:schemeClr val="accent6"/>
                      </a:solidFill>
                    </a:defRPr>
                  </a:pPr>
                  <a:endParaRPr lang="es-MX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AA3-47BD-BF8C-520D23E714A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es-MX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Hoja1!$A$2:$A$5</c:f>
              <c:strCache>
                <c:ptCount val="4"/>
                <c:pt idx="0">
                  <c:v>Falta de experiencia</c:v>
                </c:pt>
                <c:pt idx="1">
                  <c:v>Falta de conocimientos</c:v>
                </c:pt>
                <c:pt idx="2">
                  <c:v>Edad</c:v>
                </c:pt>
                <c:pt idx="3">
                  <c:v>Otro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46</c:v>
                </c:pt>
                <c:pt idx="1">
                  <c:v>10</c:v>
                </c:pt>
                <c:pt idx="2">
                  <c:v>5</c:v>
                </c:pt>
                <c:pt idx="3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AA3-47BD-BF8C-520D23E714A7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200"/>
      </a:pPr>
      <a:endParaRPr lang="es-MX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Columna1</c:v>
                </c:pt>
              </c:strCache>
            </c:strRef>
          </c:tx>
          <c:dLbls>
            <c:dLbl>
              <c:idx val="0"/>
              <c:layout>
                <c:manualLayout>
                  <c:x val="-1.2580460459499229E-2"/>
                  <c:y val="-0.47885000654031196"/>
                </c:manualLayout>
              </c:layout>
              <c:spPr/>
              <c:txPr>
                <a:bodyPr/>
                <a:lstStyle/>
                <a:p>
                  <a:pPr>
                    <a:defRPr sz="1400">
                      <a:solidFill>
                        <a:schemeClr val="accent6"/>
                      </a:solidFill>
                    </a:defRPr>
                  </a:pPr>
                  <a:endParaRPr lang="es-MX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363394384052683"/>
                      <c:h val="0.280594481150408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EE05-4A8A-AF1A-D7B9ECAA617B}"/>
                </c:ext>
              </c:extLst>
            </c:dLbl>
            <c:dLbl>
              <c:idx val="1"/>
              <c:layout>
                <c:manualLayout>
                  <c:x val="2.5929879049528801E-2"/>
                  <c:y val="6.48220690794669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752670834964101"/>
                      <c:h val="0.2379770469456740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EE05-4A8A-AF1A-D7B9ECAA617B}"/>
                </c:ext>
              </c:extLst>
            </c:dLbl>
            <c:dLbl>
              <c:idx val="2"/>
              <c:layout>
                <c:manualLayout>
                  <c:x val="8.3945436901913502E-4"/>
                  <c:y val="-4.431027242122360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E05-4A8A-AF1A-D7B9ECAA617B}"/>
                </c:ext>
              </c:extLst>
            </c:dLbl>
            <c:dLbl>
              <c:idx val="3"/>
              <c:layout>
                <c:manualLayout>
                  <c:x val="-3.4295167390360197E-2"/>
                  <c:y val="8.3026443515796605E-2"/>
                </c:manualLayout>
              </c:layout>
              <c:spPr/>
              <c:txPr>
                <a:bodyPr/>
                <a:lstStyle/>
                <a:p>
                  <a:pPr>
                    <a:defRPr sz="1400">
                      <a:solidFill>
                        <a:schemeClr val="accent6"/>
                      </a:solidFill>
                    </a:defRPr>
                  </a:pPr>
                  <a:endParaRPr lang="es-MX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E05-4A8A-AF1A-D7B9ECAA61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es-MX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Hoja1!$A$2:$A$5</c:f>
              <c:strCache>
                <c:ptCount val="4"/>
                <c:pt idx="0">
                  <c:v>Falta de experiencia</c:v>
                </c:pt>
                <c:pt idx="1">
                  <c:v>Falta de conocimientos</c:v>
                </c:pt>
                <c:pt idx="2">
                  <c:v>Edad</c:v>
                </c:pt>
                <c:pt idx="3">
                  <c:v>Otro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60</c:v>
                </c:pt>
                <c:pt idx="1">
                  <c:v>7</c:v>
                </c:pt>
                <c:pt idx="2">
                  <c:v>7</c:v>
                </c:pt>
                <c:pt idx="3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E05-4A8A-AF1A-D7B9ECAA617B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200"/>
      </a:pPr>
      <a:endParaRPr lang="es-MX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5" name="Shape 24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Arial"/>
      </a:defRPr>
    </a:lvl1pPr>
    <a:lvl2pPr indent="228600" latinLnBrk="0">
      <a:defRPr sz="1200">
        <a:latin typeface="+mn-lt"/>
        <a:ea typeface="+mn-ea"/>
        <a:cs typeface="+mn-cs"/>
        <a:sym typeface="Arial"/>
      </a:defRPr>
    </a:lvl2pPr>
    <a:lvl3pPr indent="457200" latinLnBrk="0">
      <a:defRPr sz="1200">
        <a:latin typeface="+mn-lt"/>
        <a:ea typeface="+mn-ea"/>
        <a:cs typeface="+mn-cs"/>
        <a:sym typeface="Arial"/>
      </a:defRPr>
    </a:lvl3pPr>
    <a:lvl4pPr indent="685800" latinLnBrk="0">
      <a:defRPr sz="1200">
        <a:latin typeface="+mn-lt"/>
        <a:ea typeface="+mn-ea"/>
        <a:cs typeface="+mn-cs"/>
        <a:sym typeface="Arial"/>
      </a:defRPr>
    </a:lvl4pPr>
    <a:lvl5pPr indent="914400" latinLnBrk="0">
      <a:defRPr sz="1200">
        <a:latin typeface="+mn-lt"/>
        <a:ea typeface="+mn-ea"/>
        <a:cs typeface="+mn-cs"/>
        <a:sym typeface="Arial"/>
      </a:defRPr>
    </a:lvl5pPr>
    <a:lvl6pPr indent="1143000" latinLnBrk="0">
      <a:defRPr sz="1200">
        <a:latin typeface="+mn-lt"/>
        <a:ea typeface="+mn-ea"/>
        <a:cs typeface="+mn-cs"/>
        <a:sym typeface="Arial"/>
      </a:defRPr>
    </a:lvl6pPr>
    <a:lvl7pPr indent="1371600" latinLnBrk="0">
      <a:defRPr sz="1200">
        <a:latin typeface="+mn-lt"/>
        <a:ea typeface="+mn-ea"/>
        <a:cs typeface="+mn-cs"/>
        <a:sym typeface="Arial"/>
      </a:defRPr>
    </a:lvl7pPr>
    <a:lvl8pPr indent="1600200" latinLnBrk="0">
      <a:defRPr sz="1200">
        <a:latin typeface="+mn-lt"/>
        <a:ea typeface="+mn-ea"/>
        <a:cs typeface="+mn-cs"/>
        <a:sym typeface="Arial"/>
      </a:defRPr>
    </a:lvl8pPr>
    <a:lvl9pPr indent="1828800" latinLnBrk="0">
      <a:defRPr sz="1200">
        <a:latin typeface="+mn-lt"/>
        <a:ea typeface="+mn-ea"/>
        <a:cs typeface="+mn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346811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635125" y="361950"/>
            <a:ext cx="5807075" cy="3267075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1F838-6F09-4027-92A3-F669246D1068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Notes Placeholder 2"/>
          <p:cNvSpPr>
            <a:spLocks noGrp="1"/>
          </p:cNvSpPr>
          <p:nvPr>
            <p:ph type="body" idx="3"/>
          </p:nvPr>
        </p:nvSpPr>
        <p:spPr>
          <a:xfrm>
            <a:off x="376918" y="3873938"/>
            <a:ext cx="5955277" cy="6396491"/>
          </a:xfrm>
        </p:spPr>
        <p:txBody>
          <a:bodyPr>
            <a:normAutofit/>
          </a:bodyPr>
          <a:lstStyle/>
          <a:p>
            <a:pPr defTabSz="914350">
              <a:lnSpc>
                <a:spcPct val="80000"/>
              </a:lnSpc>
              <a:defRPr/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1217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111125" y="757238"/>
            <a:ext cx="6726238" cy="37846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1F838-6F09-4027-92A3-F669246D1068}" type="slidenum">
              <a:rPr lang="en-US" smtClean="0">
                <a:solidFill>
                  <a:srgbClr val="000000"/>
                </a:solidFill>
              </a:rPr>
              <a:pPr/>
              <a:t>11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4332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635125" y="361950"/>
            <a:ext cx="5807075" cy="3267075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1F838-6F09-4027-92A3-F669246D1068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Notes Placeholder 2"/>
          <p:cNvSpPr>
            <a:spLocks noGrp="1"/>
          </p:cNvSpPr>
          <p:nvPr>
            <p:ph type="body" idx="3"/>
          </p:nvPr>
        </p:nvSpPr>
        <p:spPr>
          <a:xfrm>
            <a:off x="376918" y="3873938"/>
            <a:ext cx="5955277" cy="6396491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3004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33388" y="709613"/>
            <a:ext cx="6299200" cy="35433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1F838-6F09-4027-92A3-F669246D1068}" type="slidenum">
              <a:rPr lang="en-US" smtClean="0">
                <a:solidFill>
                  <a:srgbClr val="000000"/>
                </a:solidFill>
              </a:rPr>
              <a:pPr/>
              <a:t>13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7474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635125" y="361950"/>
            <a:ext cx="5807075" cy="3267075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1F838-6F09-4027-92A3-F669246D1068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Notes Placeholder 2"/>
          <p:cNvSpPr>
            <a:spLocks noGrp="1"/>
          </p:cNvSpPr>
          <p:nvPr>
            <p:ph type="body" idx="3"/>
          </p:nvPr>
        </p:nvSpPr>
        <p:spPr>
          <a:xfrm>
            <a:off x="376918" y="3873938"/>
            <a:ext cx="5955277" cy="6396491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1424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94878" y="4793739"/>
            <a:ext cx="5558987" cy="4541437"/>
          </a:xfrm>
          <a:prstGeom prst="rect">
            <a:avLst/>
          </a:prstGeom>
          <a:noFill/>
          <a:ln>
            <a:noFill/>
          </a:ln>
        </p:spPr>
        <p:txBody>
          <a:bodyPr lIns="93152" tIns="93152" rIns="93152" bIns="93152" anchor="ctr" anchorCtr="0">
            <a:noAutofit/>
          </a:bodyPr>
          <a:lstStyle/>
          <a:p>
            <a:endParaRPr lang="es-ES_tradn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111125" y="757238"/>
            <a:ext cx="6726238" cy="3784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42560380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00163" y="385763"/>
            <a:ext cx="6202362" cy="3489325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1F838-6F09-4027-92A3-F669246D1068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Notes Placeholder 2"/>
          <p:cNvSpPr>
            <a:spLocks noGrp="1"/>
          </p:cNvSpPr>
          <p:nvPr>
            <p:ph type="body" idx="3"/>
          </p:nvPr>
        </p:nvSpPr>
        <p:spPr>
          <a:xfrm>
            <a:off x="365481" y="4136568"/>
            <a:ext cx="5774569" cy="6830133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8517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Shape 378"/>
          <p:cNvSpPr>
            <a:spLocks noGrp="1" noRot="1" noChangeAspect="1"/>
          </p:cNvSpPr>
          <p:nvPr>
            <p:ph type="sldImg" idx="2"/>
          </p:nvPr>
        </p:nvSpPr>
        <p:spPr>
          <a:xfrm>
            <a:off x="111125" y="757238"/>
            <a:ext cx="6726238" cy="3784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79" name="Shape 379"/>
          <p:cNvSpPr txBox="1">
            <a:spLocks noGrp="1"/>
          </p:cNvSpPr>
          <p:nvPr>
            <p:ph type="body" idx="1"/>
          </p:nvPr>
        </p:nvSpPr>
        <p:spPr>
          <a:xfrm>
            <a:off x="694873" y="4793739"/>
            <a:ext cx="5558988" cy="4541437"/>
          </a:xfrm>
          <a:prstGeom prst="rect">
            <a:avLst/>
          </a:prstGeom>
          <a:noFill/>
          <a:ln>
            <a:noFill/>
          </a:ln>
        </p:spPr>
        <p:txBody>
          <a:bodyPr lIns="92107" tIns="46041" rIns="92107" bIns="46041" anchor="t" anchorCtr="0">
            <a:noAutofit/>
          </a:bodyPr>
          <a:lstStyle/>
          <a:p>
            <a:pPr>
              <a:lnSpc>
                <a:spcPct val="90000"/>
              </a:lnSpc>
              <a:buSzPct val="25000"/>
            </a:pPr>
            <a:endParaRPr lang="en-US" dirty="0">
              <a:latin typeface="Arial" pitchFamily="34" charset="0"/>
              <a:ea typeface="Calibri"/>
              <a:cs typeface="Arial" pitchFamily="34" charset="0"/>
              <a:sym typeface="Calibri"/>
            </a:endParaRPr>
          </a:p>
        </p:txBody>
      </p:sp>
      <p:sp>
        <p:nvSpPr>
          <p:cNvPr id="380" name="Shape 380"/>
          <p:cNvSpPr txBox="1">
            <a:spLocks noGrp="1"/>
          </p:cNvSpPr>
          <p:nvPr>
            <p:ph type="sldNum" idx="12"/>
          </p:nvPr>
        </p:nvSpPr>
        <p:spPr>
          <a:xfrm>
            <a:off x="3936013" y="9585725"/>
            <a:ext cx="3011117" cy="504604"/>
          </a:xfrm>
          <a:prstGeom prst="rect">
            <a:avLst/>
          </a:prstGeom>
          <a:noFill/>
          <a:ln>
            <a:noFill/>
          </a:ln>
        </p:spPr>
        <p:txBody>
          <a:bodyPr lIns="92107" tIns="46041" rIns="92107" bIns="46041" anchor="b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pPr>
                <a:buSzPct val="25000"/>
              </a:pPr>
              <a:t>18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5526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4136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1F838-6F09-4027-92A3-F669246D1068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5987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6" name="Shape 25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buSzPct val="25000"/>
            </a:pPr>
            <a:fld id="{00000000-1234-1234-1234-123412341234}" type="slidenum">
              <a:rPr lang="en-US" smtClean="0"/>
              <a:pPr>
                <a:buSzPct val="25000"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2007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1F838-6F09-4027-92A3-F669246D1068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1557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1F838-6F09-4027-92A3-F669246D1068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9069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Shape 385"/>
          <p:cNvSpPr>
            <a:spLocks noGrp="1" noRot="1" noChangeAspect="1"/>
          </p:cNvSpPr>
          <p:nvPr>
            <p:ph type="sldImg" idx="2"/>
          </p:nvPr>
        </p:nvSpPr>
        <p:spPr>
          <a:xfrm>
            <a:off x="-236538" y="795338"/>
            <a:ext cx="7064376" cy="3975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86" name="Shape 386"/>
          <p:cNvSpPr txBox="1">
            <a:spLocks noGrp="1"/>
          </p:cNvSpPr>
          <p:nvPr>
            <p:ph type="body" idx="1"/>
          </p:nvPr>
        </p:nvSpPr>
        <p:spPr>
          <a:xfrm>
            <a:off x="659141" y="5034813"/>
            <a:ext cx="5273124" cy="4769821"/>
          </a:xfrm>
          <a:prstGeom prst="rect">
            <a:avLst/>
          </a:prstGeom>
          <a:noFill/>
          <a:ln>
            <a:noFill/>
          </a:ln>
        </p:spPr>
        <p:txBody>
          <a:bodyPr lIns="93863" tIns="46919" rIns="93863" bIns="46919" anchor="t" anchorCtr="0">
            <a:noAutofit/>
          </a:bodyPr>
          <a:lstStyle/>
          <a:p>
            <a:endParaRPr lang="es-MX" baseline="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Shape 387"/>
          <p:cNvSpPr txBox="1">
            <a:spLocks noGrp="1"/>
          </p:cNvSpPr>
          <p:nvPr>
            <p:ph type="sldNum" idx="12"/>
          </p:nvPr>
        </p:nvSpPr>
        <p:spPr>
          <a:xfrm>
            <a:off x="3733607" y="10067782"/>
            <a:ext cx="2856274" cy="529980"/>
          </a:xfrm>
          <a:prstGeom prst="rect">
            <a:avLst/>
          </a:prstGeom>
          <a:noFill/>
          <a:ln>
            <a:noFill/>
          </a:ln>
        </p:spPr>
        <p:txBody>
          <a:bodyPr lIns="93863" tIns="46919" rIns="93863" bIns="46919" anchor="b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pPr>
                <a:buSzPct val="25000"/>
              </a:pPr>
              <a:t>26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146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lvl="1">
              <a:buSzPct val="200000"/>
              <a:buFontTx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5325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57605" indent="-291386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65545" indent="-233109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31763" indent="-233109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97982" indent="-233109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64199" indent="-233109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030419" indent="-233109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96638" indent="-233109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962855" indent="-233109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840F9F-CB02-4556-B13E-95E2E0B38E41}" type="slidenum">
              <a:rPr lang="en-US" altLang="es-MX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 altLang="es-MX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9736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buSzPct val="25000"/>
            </a:pPr>
            <a:fld id="{00000000-1234-1234-1234-123412341234}" type="slidenum">
              <a:rPr lang="en-US" smtClean="0"/>
              <a:pPr>
                <a:buSzPct val="25000"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2914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buSzPct val="25000"/>
            </a:pPr>
            <a:fld id="{00000000-1234-1234-1234-123412341234}" type="slidenum">
              <a:rPr lang="en-US" smtClean="0"/>
              <a:pPr>
                <a:buSzPct val="25000"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7940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Shape 317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8500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8" name="Shape 318"/>
          <p:cNvSpPr txBox="1">
            <a:spLocks noGrp="1"/>
          </p:cNvSpPr>
          <p:nvPr>
            <p:ph type="body" idx="1"/>
          </p:nvPr>
        </p:nvSpPr>
        <p:spPr>
          <a:xfrm>
            <a:off x="701042" y="4415792"/>
            <a:ext cx="5608319" cy="4183379"/>
          </a:xfrm>
          <a:prstGeom prst="rect">
            <a:avLst/>
          </a:prstGeom>
          <a:noFill/>
          <a:ln>
            <a:noFill/>
          </a:ln>
        </p:spPr>
        <p:txBody>
          <a:bodyPr wrap="square" lIns="93150" tIns="46575" rIns="93150" bIns="46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lang="en-US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Shape 319"/>
          <p:cNvSpPr txBox="1">
            <a:spLocks noGrp="1"/>
          </p:cNvSpPr>
          <p:nvPr>
            <p:ph type="sldNum" idx="12"/>
          </p:nvPr>
        </p:nvSpPr>
        <p:spPr>
          <a:xfrm>
            <a:off x="3970938" y="8829968"/>
            <a:ext cx="3037840" cy="464819"/>
          </a:xfrm>
          <a:prstGeom prst="rect">
            <a:avLst/>
          </a:prstGeom>
          <a:noFill/>
          <a:ln>
            <a:noFill/>
          </a:ln>
        </p:spPr>
        <p:txBody>
          <a:bodyPr wrap="square" lIns="93150" tIns="46575" rIns="93150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559604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Shape 317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8500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8" name="Shape 318"/>
          <p:cNvSpPr txBox="1">
            <a:spLocks noGrp="1"/>
          </p:cNvSpPr>
          <p:nvPr>
            <p:ph type="body" idx="1"/>
          </p:nvPr>
        </p:nvSpPr>
        <p:spPr>
          <a:xfrm>
            <a:off x="701042" y="4415792"/>
            <a:ext cx="5608319" cy="4183379"/>
          </a:xfrm>
          <a:prstGeom prst="rect">
            <a:avLst/>
          </a:prstGeom>
          <a:noFill/>
          <a:ln>
            <a:noFill/>
          </a:ln>
        </p:spPr>
        <p:txBody>
          <a:bodyPr wrap="square" lIns="93150" tIns="46575" rIns="93150" bIns="46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lang="en-US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Shape 319"/>
          <p:cNvSpPr txBox="1">
            <a:spLocks noGrp="1"/>
          </p:cNvSpPr>
          <p:nvPr>
            <p:ph type="sldNum" idx="12"/>
          </p:nvPr>
        </p:nvSpPr>
        <p:spPr>
          <a:xfrm>
            <a:off x="3970938" y="8829968"/>
            <a:ext cx="3037840" cy="464819"/>
          </a:xfrm>
          <a:prstGeom prst="rect">
            <a:avLst/>
          </a:prstGeom>
          <a:noFill/>
          <a:ln>
            <a:noFill/>
          </a:ln>
        </p:spPr>
        <p:txBody>
          <a:bodyPr wrap="square" lIns="93150" tIns="46575" rIns="93150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307622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2" name="Shape 35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Shape 26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4" name="Shape 26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buSzPct val="25000"/>
            </a:pPr>
            <a:fld id="{00000000-1234-1234-1234-123412341234}" type="slidenum">
              <a:rPr lang="en-US" smtClean="0"/>
              <a:pPr>
                <a:buSzPct val="25000"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73303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buSzPct val="25000"/>
            </a:pPr>
            <a:fld id="{00000000-1234-1234-1234-123412341234}" type="slidenum">
              <a:rPr lang="en-US" smtClean="0"/>
              <a:pPr>
                <a:buSzPct val="25000"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5071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>
              <a:solidFill>
                <a:schemeClr val="accent3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3E8F0E-F6EA-4EFB-94E0-705B45B0D21F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0885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Shape 39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95" name="Shape 39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80000"/>
              </a:lnSpc>
              <a:defRPr sz="800" b="1"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1F838-6F09-4027-92A3-F669246D1068}" type="slidenum">
              <a:rPr lang="en-US" smtClean="0">
                <a:solidFill>
                  <a:prstClr val="black"/>
                </a:solidFill>
              </a:rPr>
              <a:pPr/>
              <a:t>45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17941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Shape 429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30" name="Shape 43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8207810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3" name="Shape 27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hape 28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7" name="Shape 28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i="1"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>
              <a:buClr>
                <a:schemeClr val="dk1"/>
              </a:buClr>
              <a:buSzPct val="25000"/>
            </a:pPr>
            <a:fld id="{00000000-1234-1234-1234-123412341234}" type="slidenum">
              <a:rPr lang="en-US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chemeClr val="dk1"/>
                </a:buClr>
                <a:buSzPct val="25000"/>
              </a:pPr>
              <a:t>6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416329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64B0B8-CD04-40C4-B9C1-320BD6911FD1}" type="slidenum">
              <a:rPr lang="es-MX" smtClean="0"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706728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buSzPct val="25000"/>
            </a:pPr>
            <a:fld id="{00000000-1234-1234-1234-123412341234}" type="slidenum">
              <a:rPr lang="en-US" smtClean="0"/>
              <a:pPr>
                <a:buSzPct val="25000"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7060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Shape 130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433388" y="709613"/>
            <a:ext cx="6299200" cy="35433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  <a:gd name="T10" fmla="*/ 0 w 120000"/>
              <a:gd name="T11" fmla="*/ 0 h 120000"/>
              <a:gd name="T12" fmla="*/ 120000 w 120000"/>
              <a:gd name="T13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 cap="flat">
            <a:round/>
            <a:headEnd type="none" w="med" len="med"/>
            <a:tailEnd type="none" w="med" len="med"/>
          </a:ln>
        </p:spPr>
      </p:sp>
      <p:sp>
        <p:nvSpPr>
          <p:cNvPr id="2" name="1 Marcador de notas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995839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gif"/><Relationship Id="rId4" Type="http://schemas.openxmlformats.org/officeDocument/2006/relationships/image" Target="../media/image1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7" descr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Texto del título"/>
          <p:cNvSpPr txBox="1">
            <a:spLocks noGrp="1"/>
          </p:cNvSpPr>
          <p:nvPr>
            <p:ph type="title"/>
          </p:nvPr>
        </p:nvSpPr>
        <p:spPr>
          <a:xfrm>
            <a:off x="711200" y="2667000"/>
            <a:ext cx="9652000" cy="685800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ts val="4400"/>
              </a:lnSpc>
              <a:defRPr sz="3400" cap="all">
                <a:solidFill>
                  <a:srgbClr val="466EA5"/>
                </a:solidFill>
              </a:defRPr>
            </a:lvl1pPr>
          </a:lstStyle>
          <a:p>
            <a:r>
              <a:t>Texto del título</a:t>
            </a:r>
          </a:p>
        </p:txBody>
      </p:sp>
      <p:sp>
        <p:nvSpPr>
          <p:cNvPr id="25" name="Rectángulo 3"/>
          <p:cNvSpPr txBox="1"/>
          <p:nvPr/>
        </p:nvSpPr>
        <p:spPr>
          <a:xfrm>
            <a:off x="9092379" y="6552434"/>
            <a:ext cx="1922474" cy="218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solidFill>
                  <a:srgbClr val="7F7F7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ManpowerGroup Proprietary Information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Cover Slide Option T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2"/>
          <p:cNvSpPr txBox="1"/>
          <p:nvPr/>
        </p:nvSpPr>
        <p:spPr>
          <a:xfrm>
            <a:off x="502127" y="6581002"/>
            <a:ext cx="3907482" cy="21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spAutoFit/>
          </a:bodyPr>
          <a:lstStyle>
            <a:lvl1pPr>
              <a:defRPr sz="800">
                <a:solidFill>
                  <a:srgbClr val="7F7F7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ManpowerGroup Proprietary Information</a:t>
            </a:r>
          </a:p>
        </p:txBody>
      </p:sp>
      <p:pic>
        <p:nvPicPr>
          <p:cNvPr id="146" name="Picture 5" descr="Picture 5"/>
          <p:cNvPicPr>
            <a:picLocks noChangeAspect="1"/>
          </p:cNvPicPr>
          <p:nvPr/>
        </p:nvPicPr>
        <p:blipFill>
          <a:blip r:embed="rId2"/>
          <a:srcRect b="87420"/>
          <a:stretch>
            <a:fillRect/>
          </a:stretch>
        </p:blipFill>
        <p:spPr>
          <a:xfrm>
            <a:off x="0" y="0"/>
            <a:ext cx="12192000" cy="862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Shape 39" descr="Shape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7900" y="6383956"/>
            <a:ext cx="1714500" cy="3075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8" name="Picture 10" descr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9" name="Picture 9" descr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33413" y="5802098"/>
            <a:ext cx="1628457" cy="661747"/>
          </a:xfrm>
          <a:prstGeom prst="rect">
            <a:avLst/>
          </a:prstGeom>
          <a:ln w="12700">
            <a:miter lim="400000"/>
          </a:ln>
        </p:spPr>
      </p:pic>
      <p:sp>
        <p:nvSpPr>
          <p:cNvPr id="150" name="Texto del título"/>
          <p:cNvSpPr txBox="1">
            <a:spLocks noGrp="1"/>
          </p:cNvSpPr>
          <p:nvPr>
            <p:ph type="title"/>
          </p:nvPr>
        </p:nvSpPr>
        <p:spPr>
          <a:xfrm>
            <a:off x="1327255" y="2712973"/>
            <a:ext cx="9572160" cy="603161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defTabSz="457200">
              <a:defRPr sz="3400">
                <a:solidFill>
                  <a:srgbClr val="466EA5"/>
                </a:solidFill>
                <a:latin typeface="Aril"/>
                <a:ea typeface="Aril"/>
                <a:cs typeface="Aril"/>
                <a:sym typeface="Aril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151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327773" y="3320539"/>
            <a:ext cx="9571666" cy="31557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ClrTx/>
              <a:buSzTx/>
              <a:buFontTx/>
              <a:buNone/>
              <a:defRPr sz="1800"/>
            </a:lvl1pPr>
            <a:lvl2pPr marL="791935" indent="-220435">
              <a:buClrTx/>
              <a:buFontTx/>
              <a:defRPr sz="1800"/>
            </a:lvl2pPr>
            <a:lvl3pPr marL="1175657" indent="-146957">
              <a:buClrTx/>
              <a:buFontTx/>
              <a:defRPr sz="1800"/>
            </a:lvl3pPr>
            <a:lvl4pPr marL="1632857" indent="-146957">
              <a:buClrTx/>
              <a:buFontTx/>
              <a:defRPr sz="1800"/>
            </a:lvl4pPr>
            <a:lvl5pPr marL="2090057" indent="-146957">
              <a:buClrTx/>
              <a:buFontTx/>
              <a:defRPr sz="18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2"/>
          <p:cNvSpPr txBox="1"/>
          <p:nvPr/>
        </p:nvSpPr>
        <p:spPr>
          <a:xfrm>
            <a:off x="502127" y="6581002"/>
            <a:ext cx="3907482" cy="21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spAutoFit/>
          </a:bodyPr>
          <a:lstStyle>
            <a:lvl1pPr>
              <a:defRPr sz="800">
                <a:solidFill>
                  <a:srgbClr val="7F7F7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ManpowerGroup Proprietary Information</a:t>
            </a:r>
          </a:p>
        </p:txBody>
      </p:sp>
      <p:pic>
        <p:nvPicPr>
          <p:cNvPr id="160" name="Picture 5" descr="Picture 5"/>
          <p:cNvPicPr>
            <a:picLocks noChangeAspect="1"/>
          </p:cNvPicPr>
          <p:nvPr/>
        </p:nvPicPr>
        <p:blipFill>
          <a:blip r:embed="rId2"/>
          <a:srcRect b="87420"/>
          <a:stretch>
            <a:fillRect/>
          </a:stretch>
        </p:blipFill>
        <p:spPr>
          <a:xfrm>
            <a:off x="0" y="0"/>
            <a:ext cx="12192000" cy="862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1" name="Shape 39" descr="Shape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7900" y="6383956"/>
            <a:ext cx="1714500" cy="3075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2" name="Picture 9" descr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56255"/>
            <a:ext cx="12192000" cy="17160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2"/>
          <p:cNvSpPr txBox="1"/>
          <p:nvPr/>
        </p:nvSpPr>
        <p:spPr>
          <a:xfrm>
            <a:off x="502127" y="6581002"/>
            <a:ext cx="3907482" cy="21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spAutoFit/>
          </a:bodyPr>
          <a:lstStyle>
            <a:lvl1pPr>
              <a:defRPr sz="800">
                <a:solidFill>
                  <a:srgbClr val="7F7F7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ManpowerGroup Proprietary Information</a:t>
            </a:r>
          </a:p>
        </p:txBody>
      </p:sp>
      <p:pic>
        <p:nvPicPr>
          <p:cNvPr id="171" name="Picture 5" descr="Picture 5"/>
          <p:cNvPicPr>
            <a:picLocks noChangeAspect="1"/>
          </p:cNvPicPr>
          <p:nvPr/>
        </p:nvPicPr>
        <p:blipFill>
          <a:blip r:embed="rId2"/>
          <a:srcRect b="87420"/>
          <a:stretch>
            <a:fillRect/>
          </a:stretch>
        </p:blipFill>
        <p:spPr>
          <a:xfrm>
            <a:off x="0" y="0"/>
            <a:ext cx="12192000" cy="862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2" name="Shape 39" descr="Shape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7900" y="6383956"/>
            <a:ext cx="1714500" cy="3075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73" name="Picture 9" descr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0" y="-104004"/>
            <a:ext cx="12192000" cy="17160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2"/>
          <p:cNvSpPr txBox="1"/>
          <p:nvPr/>
        </p:nvSpPr>
        <p:spPr>
          <a:xfrm>
            <a:off x="502127" y="6581002"/>
            <a:ext cx="3907482" cy="21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spAutoFit/>
          </a:bodyPr>
          <a:lstStyle>
            <a:lvl1pPr>
              <a:defRPr sz="800">
                <a:solidFill>
                  <a:srgbClr val="7F7F7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ManpowerGroup Proprietary Information</a:t>
            </a:r>
          </a:p>
        </p:txBody>
      </p:sp>
      <p:pic>
        <p:nvPicPr>
          <p:cNvPr id="182" name="Picture 5" descr="Picture 5"/>
          <p:cNvPicPr>
            <a:picLocks noChangeAspect="1"/>
          </p:cNvPicPr>
          <p:nvPr/>
        </p:nvPicPr>
        <p:blipFill>
          <a:blip r:embed="rId2"/>
          <a:srcRect b="87420"/>
          <a:stretch>
            <a:fillRect/>
          </a:stretch>
        </p:blipFill>
        <p:spPr>
          <a:xfrm>
            <a:off x="0" y="0"/>
            <a:ext cx="12192000" cy="862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Shape 39" descr="Shape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7900" y="6383956"/>
            <a:ext cx="1714500" cy="3075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" y="0"/>
            <a:ext cx="12181173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85" name="Texto del título"/>
          <p:cNvSpPr txBox="1">
            <a:spLocks noGrp="1"/>
          </p:cNvSpPr>
          <p:nvPr>
            <p:ph type="title"/>
          </p:nvPr>
        </p:nvSpPr>
        <p:spPr>
          <a:xfrm>
            <a:off x="757767" y="252410"/>
            <a:ext cx="5880101" cy="1864261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defRPr sz="4000">
                <a:solidFill>
                  <a:schemeClr val="accent5"/>
                </a:solidFill>
              </a:defRPr>
            </a:lvl1pPr>
          </a:lstStyle>
          <a:p>
            <a:r>
              <a:t>Texto del título</a:t>
            </a:r>
          </a:p>
        </p:txBody>
      </p:sp>
      <p:sp>
        <p:nvSpPr>
          <p:cNvPr id="186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757767" y="2387602"/>
            <a:ext cx="5130801" cy="4741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ClrTx/>
              <a:buSzTx/>
              <a:buFontTx/>
              <a:buNone/>
              <a:defRPr sz="2000"/>
            </a:lvl1pPr>
            <a:lvl2pPr marL="816428" indent="-244928">
              <a:buClrTx/>
              <a:buFontTx/>
              <a:defRPr sz="2000"/>
            </a:lvl2pPr>
            <a:lvl3pPr marL="1191985" indent="-163285">
              <a:buClrTx/>
              <a:buFontTx/>
              <a:defRPr sz="2000"/>
            </a:lvl3pPr>
            <a:lvl4pPr marL="1649185" indent="-163285">
              <a:buClrTx/>
              <a:buFontTx/>
              <a:defRPr sz="2000"/>
            </a:lvl4pPr>
            <a:lvl5pPr marL="2106385" indent="-163285">
              <a:buClrTx/>
              <a:buFontTx/>
              <a:defRPr sz="20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87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757770" y="3064936"/>
            <a:ext cx="4593167" cy="47413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ClrTx/>
              <a:buSzTx/>
              <a:buFontTx/>
              <a:buNone/>
              <a:defRPr i="1"/>
            </a:pPr>
            <a:endParaRPr/>
          </a:p>
        </p:txBody>
      </p:sp>
      <p:pic>
        <p:nvPicPr>
          <p:cNvPr id="188" name="Picture 14" descr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8350" y="5429241"/>
            <a:ext cx="1868972" cy="7560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2"/>
          <p:cNvSpPr txBox="1"/>
          <p:nvPr/>
        </p:nvSpPr>
        <p:spPr>
          <a:xfrm>
            <a:off x="502127" y="6581002"/>
            <a:ext cx="3907482" cy="21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spAutoFit/>
          </a:bodyPr>
          <a:lstStyle>
            <a:lvl1pPr>
              <a:defRPr sz="800">
                <a:solidFill>
                  <a:srgbClr val="7F7F7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ManpowerGroup Proprietary Information</a:t>
            </a:r>
          </a:p>
        </p:txBody>
      </p:sp>
      <p:pic>
        <p:nvPicPr>
          <p:cNvPr id="197" name="Picture 5" descr="Picture 5"/>
          <p:cNvPicPr>
            <a:picLocks noChangeAspect="1"/>
          </p:cNvPicPr>
          <p:nvPr/>
        </p:nvPicPr>
        <p:blipFill>
          <a:blip r:embed="rId2"/>
          <a:srcRect b="87420"/>
          <a:stretch>
            <a:fillRect/>
          </a:stretch>
        </p:blipFill>
        <p:spPr>
          <a:xfrm>
            <a:off x="0" y="0"/>
            <a:ext cx="12192000" cy="862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Shape 39" descr="Shape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7900" y="6383956"/>
            <a:ext cx="1714500" cy="307563"/>
          </a:xfrm>
          <a:prstGeom prst="rect">
            <a:avLst/>
          </a:prstGeom>
          <a:ln w="12700">
            <a:miter lim="400000"/>
          </a:ln>
        </p:spPr>
      </p:pic>
      <p:sp>
        <p:nvSpPr>
          <p:cNvPr id="199" name="Texto del título"/>
          <p:cNvSpPr txBox="1">
            <a:spLocks noGrp="1"/>
          </p:cNvSpPr>
          <p:nvPr>
            <p:ph type="title"/>
          </p:nvPr>
        </p:nvSpPr>
        <p:spPr>
          <a:xfrm>
            <a:off x="609600" y="838200"/>
            <a:ext cx="10972800" cy="4572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Texto del título</a:t>
            </a:r>
          </a:p>
        </p:txBody>
      </p:sp>
      <p:sp>
        <p:nvSpPr>
          <p:cNvPr id="200" name="Nivel de texto 1…"/>
          <p:cNvSpPr txBox="1">
            <a:spLocks noGrp="1"/>
          </p:cNvSpPr>
          <p:nvPr>
            <p:ph type="body" idx="1"/>
          </p:nvPr>
        </p:nvSpPr>
        <p:spPr>
          <a:xfrm>
            <a:off x="609600" y="1371600"/>
            <a:ext cx="10972800" cy="475456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8526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BA725DF-7F2A-6240-9EF4-7BFD437464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4666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5B3DDF-8C4D-574C-9756-359BC85AC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0"/>
            <a:ext cx="10192512" cy="789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AE64D9-E53B-F149-9824-AB603D44D662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en" sz="1333" smtClean="0">
                <a:solidFill>
                  <a:srgbClr val="67696F"/>
                </a:solidFill>
              </a:rPr>
              <a:pPr algn="r"/>
              <a:t>‹Nº›</a:t>
            </a:fld>
            <a:endParaRPr lang="en" sz="1333">
              <a:solidFill>
                <a:srgbClr val="67696F"/>
              </a:solidFill>
            </a:endParaRPr>
          </a:p>
        </p:txBody>
      </p:sp>
      <p:sp>
        <p:nvSpPr>
          <p:cNvPr id="6" name="Shape 128">
            <a:extLst>
              <a:ext uri="{FF2B5EF4-FFF2-40B4-BE49-F238E27FC236}">
                <a16:creationId xmlns:a16="http://schemas.microsoft.com/office/drawing/2014/main" id="{3F4CD90C-5EE7-B143-A28C-526751A27639}"/>
              </a:ext>
            </a:extLst>
          </p:cNvPr>
          <p:cNvSpPr txBox="1"/>
          <p:nvPr userDrawn="1"/>
        </p:nvSpPr>
        <p:spPr>
          <a:xfrm>
            <a:off x="421711" y="6353239"/>
            <a:ext cx="1206673" cy="2292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0" i="0" u="none" strike="noStrike" cap="none" dirty="0">
                <a:solidFill>
                  <a:srgbClr val="67696F"/>
                </a:solidFill>
                <a:latin typeface="Arial"/>
                <a:ea typeface="Arial"/>
                <a:cs typeface="Arial"/>
                <a:sym typeface="Arial"/>
              </a:rPr>
              <a:t>ManpowerGroup</a:t>
            </a:r>
            <a:endParaRPr sz="1200" dirty="0">
              <a:solidFill>
                <a:srgbClr val="67696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" name="Shape 133">
            <a:extLst>
              <a:ext uri="{FF2B5EF4-FFF2-40B4-BE49-F238E27FC236}">
                <a16:creationId xmlns:a16="http://schemas.microsoft.com/office/drawing/2014/main" id="{AC91AF07-A838-DC45-B424-7A3BAE8E5272}"/>
              </a:ext>
            </a:extLst>
          </p:cNvPr>
          <p:cNvCxnSpPr/>
          <p:nvPr userDrawn="1"/>
        </p:nvCxnSpPr>
        <p:spPr>
          <a:xfrm>
            <a:off x="1703564" y="6339839"/>
            <a:ext cx="0" cy="256000"/>
          </a:xfrm>
          <a:prstGeom prst="straightConnector1">
            <a:avLst/>
          </a:prstGeom>
          <a:noFill/>
          <a:ln w="127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hape 128">
            <a:extLst>
              <a:ext uri="{FF2B5EF4-FFF2-40B4-BE49-F238E27FC236}">
                <a16:creationId xmlns:a16="http://schemas.microsoft.com/office/drawing/2014/main" id="{E156937C-03D4-8B40-A447-1816F220088C}"/>
              </a:ext>
            </a:extLst>
          </p:cNvPr>
          <p:cNvSpPr txBox="1"/>
          <p:nvPr userDrawn="1"/>
        </p:nvSpPr>
        <p:spPr>
          <a:xfrm>
            <a:off x="1844112" y="6353239"/>
            <a:ext cx="441889" cy="2292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0" i="0" u="none" strike="noStrike" cap="none" dirty="0">
                <a:solidFill>
                  <a:srgbClr val="67696F"/>
                </a:solidFill>
                <a:latin typeface="Arial"/>
                <a:ea typeface="Arial"/>
                <a:cs typeface="Arial"/>
                <a:sym typeface="Arial"/>
              </a:rPr>
              <a:t>2018</a:t>
            </a:r>
            <a:endParaRPr sz="1200" dirty="0">
              <a:solidFill>
                <a:srgbClr val="67696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55905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 - Orang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609600" y="62973"/>
            <a:ext cx="10972800" cy="851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rtl="0">
              <a:spcBef>
                <a:spcPts val="0"/>
              </a:spcBef>
              <a:defRPr cap="none"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949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12"/>
          <p:cNvSpPr txBox="1"/>
          <p:nvPr/>
        </p:nvSpPr>
        <p:spPr>
          <a:xfrm>
            <a:off x="502127" y="6581002"/>
            <a:ext cx="3907482" cy="21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spAutoFit/>
          </a:bodyPr>
          <a:lstStyle>
            <a:lvl1pPr>
              <a:defRPr sz="800">
                <a:solidFill>
                  <a:srgbClr val="7F7F7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ManpowerGroup Proprietary Information</a:t>
            </a:r>
          </a:p>
        </p:txBody>
      </p:sp>
      <p:pic>
        <p:nvPicPr>
          <p:cNvPr id="41" name="Picture 5" descr="Picture 5"/>
          <p:cNvPicPr>
            <a:picLocks noChangeAspect="1"/>
          </p:cNvPicPr>
          <p:nvPr/>
        </p:nvPicPr>
        <p:blipFill>
          <a:blip r:embed="rId2"/>
          <a:srcRect b="87420"/>
          <a:stretch>
            <a:fillRect/>
          </a:stretch>
        </p:blipFill>
        <p:spPr>
          <a:xfrm>
            <a:off x="0" y="0"/>
            <a:ext cx="12192000" cy="862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42" name="Shape 39" descr="Shape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7900" y="6383956"/>
            <a:ext cx="1714500" cy="307563"/>
          </a:xfrm>
          <a:prstGeom prst="rect">
            <a:avLst/>
          </a:prstGeom>
          <a:ln w="12700">
            <a:miter lim="400000"/>
          </a:ln>
        </p:spPr>
      </p:pic>
      <p:pic>
        <p:nvPicPr>
          <p:cNvPr id="43" name="Shape 35" descr="Shape 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Texto del título"/>
          <p:cNvSpPr txBox="1">
            <a:spLocks noGrp="1"/>
          </p:cNvSpPr>
          <p:nvPr>
            <p:ph type="title"/>
          </p:nvPr>
        </p:nvSpPr>
        <p:spPr>
          <a:xfrm>
            <a:off x="609600" y="838200"/>
            <a:ext cx="10972800" cy="4572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Texto del título</a:t>
            </a:r>
          </a:p>
        </p:txBody>
      </p:sp>
      <p:sp>
        <p:nvSpPr>
          <p:cNvPr id="45" name="Shape 37"/>
          <p:cNvSpPr txBox="1"/>
          <p:nvPr/>
        </p:nvSpPr>
        <p:spPr>
          <a:xfrm>
            <a:off x="508000" y="127411"/>
            <a:ext cx="3048000" cy="20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ctr">
            <a:spAutoFit/>
          </a:bodyPr>
          <a:lstStyle>
            <a:lvl1pPr>
              <a:defRPr sz="800">
                <a:solidFill>
                  <a:srgbClr val="7F7F7F"/>
                </a:solidFill>
              </a:defRPr>
            </a:lvl1pPr>
          </a:lstStyle>
          <a:p>
            <a:r>
              <a:t>ManpowerGroup Proprietary Information</a:t>
            </a:r>
          </a:p>
        </p:txBody>
      </p:sp>
      <p:sp>
        <p:nvSpPr>
          <p:cNvPr id="46" name="Nivel de texto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37356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pic>
        <p:nvPicPr>
          <p:cNvPr id="47" name="Shape 39" descr="Shape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7102" y="71842"/>
            <a:ext cx="1765299" cy="3166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12"/>
          <p:cNvSpPr txBox="1"/>
          <p:nvPr/>
        </p:nvSpPr>
        <p:spPr>
          <a:xfrm>
            <a:off x="502127" y="6581002"/>
            <a:ext cx="3907482" cy="21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spAutoFit/>
          </a:bodyPr>
          <a:lstStyle>
            <a:lvl1pPr>
              <a:defRPr sz="800">
                <a:solidFill>
                  <a:srgbClr val="7F7F7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ManpowerGroup Proprietary Information</a:t>
            </a:r>
          </a:p>
        </p:txBody>
      </p:sp>
      <p:pic>
        <p:nvPicPr>
          <p:cNvPr id="82" name="Picture 5" descr="Picture 5"/>
          <p:cNvPicPr>
            <a:picLocks noChangeAspect="1"/>
          </p:cNvPicPr>
          <p:nvPr/>
        </p:nvPicPr>
        <p:blipFill>
          <a:blip r:embed="rId2"/>
          <a:srcRect b="87420"/>
          <a:stretch>
            <a:fillRect/>
          </a:stretch>
        </p:blipFill>
        <p:spPr>
          <a:xfrm>
            <a:off x="0" y="0"/>
            <a:ext cx="12192000" cy="862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83" name="Shape 39" descr="Shape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7900" y="6383956"/>
            <a:ext cx="1714500" cy="3075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ver Slide Option T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12"/>
          <p:cNvSpPr txBox="1"/>
          <p:nvPr/>
        </p:nvSpPr>
        <p:spPr>
          <a:xfrm>
            <a:off x="502127" y="6581002"/>
            <a:ext cx="3907482" cy="21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spAutoFit/>
          </a:bodyPr>
          <a:lstStyle>
            <a:lvl1pPr>
              <a:defRPr sz="800">
                <a:solidFill>
                  <a:srgbClr val="7F7F7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ManpowerGroup Proprietary Information</a:t>
            </a:r>
          </a:p>
        </p:txBody>
      </p:sp>
      <p:pic>
        <p:nvPicPr>
          <p:cNvPr id="92" name="Picture 5" descr="Picture 5"/>
          <p:cNvPicPr>
            <a:picLocks noChangeAspect="1"/>
          </p:cNvPicPr>
          <p:nvPr/>
        </p:nvPicPr>
        <p:blipFill>
          <a:blip r:embed="rId2"/>
          <a:srcRect b="87420"/>
          <a:stretch>
            <a:fillRect/>
          </a:stretch>
        </p:blipFill>
        <p:spPr>
          <a:xfrm>
            <a:off x="0" y="0"/>
            <a:ext cx="12192000" cy="862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Shape 39" descr="Shape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7900" y="6383956"/>
            <a:ext cx="1714500" cy="307563"/>
          </a:xfrm>
          <a:prstGeom prst="rect">
            <a:avLst/>
          </a:prstGeom>
          <a:ln w="12700">
            <a:miter lim="400000"/>
          </a:ln>
        </p:spPr>
      </p:pic>
      <p:pic>
        <p:nvPicPr>
          <p:cNvPr id="94" name="Picture 10" descr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95" name="Texto del título"/>
          <p:cNvSpPr txBox="1">
            <a:spLocks noGrp="1"/>
          </p:cNvSpPr>
          <p:nvPr>
            <p:ph type="title"/>
          </p:nvPr>
        </p:nvSpPr>
        <p:spPr>
          <a:xfrm>
            <a:off x="1327255" y="2712973"/>
            <a:ext cx="9572160" cy="603161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defTabSz="457200">
              <a:defRPr sz="3400">
                <a:solidFill>
                  <a:srgbClr val="466EA5"/>
                </a:solidFill>
                <a:latin typeface="Aril"/>
                <a:ea typeface="Aril"/>
                <a:cs typeface="Aril"/>
                <a:sym typeface="Aril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96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327773" y="3320539"/>
            <a:ext cx="9571666" cy="31557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ClrTx/>
              <a:buSzTx/>
              <a:buFontTx/>
              <a:buNone/>
              <a:defRPr sz="1800"/>
            </a:lvl1pPr>
            <a:lvl2pPr marL="791935" indent="-220435">
              <a:buClrTx/>
              <a:buFontTx/>
              <a:defRPr sz="1800"/>
            </a:lvl2pPr>
            <a:lvl3pPr marL="1175657" indent="-146957">
              <a:buClrTx/>
              <a:buFontTx/>
              <a:defRPr sz="1800"/>
            </a:lvl3pPr>
            <a:lvl4pPr marL="1632857" indent="-146957">
              <a:buClrTx/>
              <a:buFontTx/>
              <a:defRPr sz="1800"/>
            </a:lvl4pPr>
            <a:lvl5pPr marL="2090057" indent="-146957">
              <a:buClrTx/>
              <a:buFontTx/>
              <a:defRPr sz="18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pic>
        <p:nvPicPr>
          <p:cNvPr id="97" name="Picture 9" descr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40473" y="5301486"/>
            <a:ext cx="1917883" cy="103914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2"/>
          <p:cNvSpPr txBox="1"/>
          <p:nvPr/>
        </p:nvSpPr>
        <p:spPr>
          <a:xfrm>
            <a:off x="502127" y="6581002"/>
            <a:ext cx="3907482" cy="21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spAutoFit/>
          </a:bodyPr>
          <a:lstStyle>
            <a:lvl1pPr>
              <a:defRPr sz="800">
                <a:solidFill>
                  <a:srgbClr val="7F7F7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ManpowerGroup Proprietary Information</a:t>
            </a:r>
          </a:p>
        </p:txBody>
      </p:sp>
      <p:pic>
        <p:nvPicPr>
          <p:cNvPr id="106" name="Picture 5" descr="Picture 5"/>
          <p:cNvPicPr>
            <a:picLocks noChangeAspect="1"/>
          </p:cNvPicPr>
          <p:nvPr/>
        </p:nvPicPr>
        <p:blipFill>
          <a:blip r:embed="rId2"/>
          <a:srcRect b="87420"/>
          <a:stretch>
            <a:fillRect/>
          </a:stretch>
        </p:blipFill>
        <p:spPr>
          <a:xfrm>
            <a:off x="0" y="0"/>
            <a:ext cx="12192000" cy="862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7" name="Shape 39" descr="Shape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7900" y="6383956"/>
            <a:ext cx="1714500" cy="3075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08" name="Picture 9" descr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56255"/>
            <a:ext cx="12192000" cy="17160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7" name="Texto del título"/>
          <p:cNvSpPr txBox="1">
            <a:spLocks noGrp="1"/>
          </p:cNvSpPr>
          <p:nvPr>
            <p:ph type="title"/>
          </p:nvPr>
        </p:nvSpPr>
        <p:spPr>
          <a:xfrm>
            <a:off x="2336800" y="2667000"/>
            <a:ext cx="9652000" cy="685800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ts val="4400"/>
              </a:lnSpc>
              <a:defRPr sz="3400" cap="all">
                <a:solidFill>
                  <a:srgbClr val="466EA5"/>
                </a:solidFill>
              </a:defRPr>
            </a:lvl1pPr>
          </a:lstStyle>
          <a:p>
            <a:r>
              <a:t>Texto del título</a:t>
            </a:r>
          </a:p>
        </p:txBody>
      </p:sp>
      <p:sp>
        <p:nvSpPr>
          <p:cNvPr id="118" name="Rectángulo 1"/>
          <p:cNvSpPr txBox="1"/>
          <p:nvPr/>
        </p:nvSpPr>
        <p:spPr>
          <a:xfrm>
            <a:off x="9092379" y="6552434"/>
            <a:ext cx="1922474" cy="218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solidFill>
                  <a:srgbClr val="7F7F7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ManpowerGroup Proprietary Information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7" descr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7" name="Texto del título"/>
          <p:cNvSpPr txBox="1">
            <a:spLocks noGrp="1"/>
          </p:cNvSpPr>
          <p:nvPr>
            <p:ph type="title"/>
          </p:nvPr>
        </p:nvSpPr>
        <p:spPr>
          <a:xfrm>
            <a:off x="711200" y="2667000"/>
            <a:ext cx="9652000" cy="685800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ts val="4400"/>
              </a:lnSpc>
              <a:defRPr sz="3400" cap="all">
                <a:solidFill>
                  <a:srgbClr val="466EA5"/>
                </a:solidFill>
              </a:defRPr>
            </a:lvl1pPr>
          </a:lstStyle>
          <a:p>
            <a:r>
              <a:t>Texto del título</a:t>
            </a:r>
          </a:p>
        </p:txBody>
      </p:sp>
      <p:sp>
        <p:nvSpPr>
          <p:cNvPr id="128" name="Rectángulo 3"/>
          <p:cNvSpPr txBox="1"/>
          <p:nvPr/>
        </p:nvSpPr>
        <p:spPr>
          <a:xfrm>
            <a:off x="9092379" y="6552434"/>
            <a:ext cx="1922474" cy="218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">
                <a:solidFill>
                  <a:srgbClr val="7F7F7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ManpowerGroup Proprietary Information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Picture 9" descr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800" y="5647113"/>
            <a:ext cx="1701518" cy="69143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icture 3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9" descr="Picture 9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940473" y="5301486"/>
            <a:ext cx="1917883" cy="1039145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Texto del título"/>
          <p:cNvSpPr txBox="1">
            <a:spLocks noGrp="1"/>
          </p:cNvSpPr>
          <p:nvPr>
            <p:ph type="title"/>
          </p:nvPr>
        </p:nvSpPr>
        <p:spPr>
          <a:xfrm>
            <a:off x="609600" y="92074"/>
            <a:ext cx="10972800" cy="1508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 anchor="ctr"/>
          <a:lstStyle/>
          <a:p>
            <a:r>
              <a:t>Texto del título</a:t>
            </a:r>
          </a:p>
        </p:txBody>
      </p:sp>
      <p:sp>
        <p:nvSpPr>
          <p:cNvPr id="5" name="Nivel de texto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71" r:id="rId15"/>
    <p:sldLayoutId id="2147483674" r:id="rId16"/>
    <p:sldLayoutId id="2147483675" r:id="rId17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9pPr>
    </p:titleStyle>
    <p:bodyStyle>
      <a:lvl1pPr marL="342900" marR="0" indent="-228600" algn="l" defTabSz="914400" rtl="0" latinLnBrk="0">
        <a:lnSpc>
          <a:spcPct val="100000"/>
        </a:lnSpc>
        <a:spcBef>
          <a:spcPts val="300"/>
        </a:spcBef>
        <a:spcAft>
          <a:spcPts val="0"/>
        </a:spcAft>
        <a:buClr>
          <a:srgbClr val="466EA5"/>
        </a:buClr>
        <a:buSzPct val="100000"/>
        <a:buFont typeface="Arial"/>
        <a:buChar char="•"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1pPr>
      <a:lvl2pPr marL="742950" marR="0" indent="-171450" algn="l" defTabSz="914400" rtl="0" latinLnBrk="0">
        <a:lnSpc>
          <a:spcPct val="100000"/>
        </a:lnSpc>
        <a:spcBef>
          <a:spcPts val="300"/>
        </a:spcBef>
        <a:spcAft>
          <a:spcPts val="0"/>
        </a:spcAft>
        <a:buClr>
          <a:srgbClr val="466EA5"/>
        </a:buClr>
        <a:buSzPct val="100000"/>
        <a:buFont typeface="Arial"/>
        <a:buChar char="–"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2pPr>
      <a:lvl3pPr marL="1143000" marR="0" indent="-114300" algn="l" defTabSz="914400" rtl="0" latinLnBrk="0">
        <a:lnSpc>
          <a:spcPct val="100000"/>
        </a:lnSpc>
        <a:spcBef>
          <a:spcPts val="300"/>
        </a:spcBef>
        <a:spcAft>
          <a:spcPts val="0"/>
        </a:spcAft>
        <a:buClr>
          <a:srgbClr val="466EA5"/>
        </a:buClr>
        <a:buSzPct val="100000"/>
        <a:buFont typeface="Arial"/>
        <a:buChar char="•"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3pPr>
      <a:lvl4pPr marL="1600200" marR="0" indent="-114300" algn="l" defTabSz="914400" rtl="0" latinLnBrk="0">
        <a:lnSpc>
          <a:spcPct val="100000"/>
        </a:lnSpc>
        <a:spcBef>
          <a:spcPts val="300"/>
        </a:spcBef>
        <a:spcAft>
          <a:spcPts val="0"/>
        </a:spcAft>
        <a:buClr>
          <a:srgbClr val="466EA5"/>
        </a:buClr>
        <a:buSzPct val="100000"/>
        <a:buFont typeface="Arial"/>
        <a:buChar char="–"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4pPr>
      <a:lvl5pPr marL="2057400" marR="0" indent="-114300" algn="l" defTabSz="914400" rtl="0" latinLnBrk="0">
        <a:lnSpc>
          <a:spcPct val="100000"/>
        </a:lnSpc>
        <a:spcBef>
          <a:spcPts val="300"/>
        </a:spcBef>
        <a:spcAft>
          <a:spcPts val="0"/>
        </a:spcAft>
        <a:buClr>
          <a:srgbClr val="466EA5"/>
        </a:buClr>
        <a:buSzPct val="100000"/>
        <a:buFont typeface="Arial"/>
        <a:buChar char="»"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5pPr>
      <a:lvl6pPr marL="2514600" marR="0" indent="-101600" algn="l" defTabSz="914400" rtl="0" latinLnBrk="0">
        <a:lnSpc>
          <a:spcPct val="100000"/>
        </a:lnSpc>
        <a:spcBef>
          <a:spcPts val="300"/>
        </a:spcBef>
        <a:spcAft>
          <a:spcPts val="0"/>
        </a:spcAft>
        <a:buClr>
          <a:srgbClr val="466EA5"/>
        </a:buClr>
        <a:buSzPct val="100000"/>
        <a:buFont typeface="Arial"/>
        <a:buChar char="•"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6pPr>
      <a:lvl7pPr marL="2971800" marR="0" indent="-101600" algn="l" defTabSz="914400" rtl="0" latinLnBrk="0">
        <a:lnSpc>
          <a:spcPct val="100000"/>
        </a:lnSpc>
        <a:spcBef>
          <a:spcPts val="300"/>
        </a:spcBef>
        <a:spcAft>
          <a:spcPts val="0"/>
        </a:spcAft>
        <a:buClr>
          <a:srgbClr val="466EA5"/>
        </a:buClr>
        <a:buSzPct val="100000"/>
        <a:buFont typeface="Arial"/>
        <a:buChar char="•"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7pPr>
      <a:lvl8pPr marL="3429000" marR="0" indent="-101600" algn="l" defTabSz="914400" rtl="0" latinLnBrk="0">
        <a:lnSpc>
          <a:spcPct val="100000"/>
        </a:lnSpc>
        <a:spcBef>
          <a:spcPts val="300"/>
        </a:spcBef>
        <a:spcAft>
          <a:spcPts val="0"/>
        </a:spcAft>
        <a:buClr>
          <a:srgbClr val="466EA5"/>
        </a:buClr>
        <a:buSzPct val="100000"/>
        <a:buFont typeface="Arial"/>
        <a:buChar char="•"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8pPr>
      <a:lvl9pPr marL="3886200" marR="0" indent="-101600" algn="l" defTabSz="914400" rtl="0" latinLnBrk="0">
        <a:lnSpc>
          <a:spcPct val="100000"/>
        </a:lnSpc>
        <a:spcBef>
          <a:spcPts val="300"/>
        </a:spcBef>
        <a:spcAft>
          <a:spcPts val="0"/>
        </a:spcAft>
        <a:buClr>
          <a:srgbClr val="466EA5"/>
        </a:buClr>
        <a:buSzPct val="100000"/>
        <a:buFont typeface="Arial"/>
        <a:buChar char="•"/>
        <a:tabLst/>
        <a:defRPr sz="1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27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hyperlink" Target="pits%202018.mp4" TargetMode="Externa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emf"/><Relationship Id="rId3" Type="http://schemas.openxmlformats.org/officeDocument/2006/relationships/image" Target="../media/image44.emf"/><Relationship Id="rId7" Type="http://schemas.openxmlformats.org/officeDocument/2006/relationships/image" Target="../media/image48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emf"/><Relationship Id="rId5" Type="http://schemas.openxmlformats.org/officeDocument/2006/relationships/image" Target="../media/image46.emf"/><Relationship Id="rId4" Type="http://schemas.openxmlformats.org/officeDocument/2006/relationships/image" Target="../media/image45.png"/><Relationship Id="rId9" Type="http://schemas.openxmlformats.org/officeDocument/2006/relationships/image" Target="../media/image50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9.png"/><Relationship Id="rId4" Type="http://schemas.openxmlformats.org/officeDocument/2006/relationships/image" Target="../media/image58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Robot%20pizza.mp4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0.png"/><Relationship Id="rId4" Type="http://schemas.openxmlformats.org/officeDocument/2006/relationships/hyperlink" Target="El%20poder%20de%20la%20coma%20(2)%20(1).mp4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dubstep%20internet%20sub.mp4" TargetMode="External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6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Gimnastas%20HD.mp4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objeto&#10;&#10;Descripción generada automáticamente">
            <a:extLst>
              <a:ext uri="{FF2B5EF4-FFF2-40B4-BE49-F238E27FC236}">
                <a16:creationId xmlns:a16="http://schemas.microsoft.com/office/drawing/2014/main" id="{BAA5D5F2-2A6F-BC41-A619-D9DD23DBA8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440" y="-342900"/>
            <a:ext cx="7543800" cy="75438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965232F-82AB-1D42-8335-4A5ECABBD2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63" b="20257"/>
          <a:stretch/>
        </p:blipFill>
        <p:spPr>
          <a:xfrm>
            <a:off x="2341760" y="1932038"/>
            <a:ext cx="7641480" cy="2993923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2B98512-B2C4-47B2-B4A8-ACD539EEC335}"/>
              </a:ext>
            </a:extLst>
          </p:cNvPr>
          <p:cNvSpPr txBox="1"/>
          <p:nvPr/>
        </p:nvSpPr>
        <p:spPr>
          <a:xfrm>
            <a:off x="3539612" y="324464"/>
            <a:ext cx="8126361" cy="70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MX" sz="4000" b="1" i="0" u="none" strike="noStrike" cap="none" spc="0" normalizeH="0" baseline="0" dirty="0">
                <a:ln>
                  <a:noFill/>
                </a:ln>
                <a:solidFill>
                  <a:srgbClr val="E67B22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Revolución de habilidades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5"/>
          <p:cNvSpPr>
            <a:spLocks noGrp="1"/>
          </p:cNvSpPr>
          <p:nvPr>
            <p:ph type="title" idx="4294967295"/>
          </p:nvPr>
        </p:nvSpPr>
        <p:spPr>
          <a:xfrm>
            <a:off x="1589783" y="804177"/>
            <a:ext cx="8229600" cy="700087"/>
          </a:xfrm>
        </p:spPr>
        <p:txBody>
          <a:bodyPr/>
          <a:lstStyle/>
          <a:p>
            <a:pPr algn="ctr" eaLnBrk="1" hangingPunct="1"/>
            <a:r>
              <a:rPr lang="es-MX" sz="7000" b="1" dirty="0" err="1">
                <a:solidFill>
                  <a:srgbClr val="35537C"/>
                </a:solidFill>
              </a:rPr>
              <a:t>Macrotendencias</a:t>
            </a:r>
            <a:endParaRPr lang="es-MX" sz="7000" b="1" dirty="0">
              <a:solidFill>
                <a:srgbClr val="35537C"/>
              </a:solidFill>
            </a:endParaRPr>
          </a:p>
        </p:txBody>
      </p:sp>
      <p:pic>
        <p:nvPicPr>
          <p:cNvPr id="11" name="Imagen 2" descr="forbes_macrotendencias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783" y="1504264"/>
            <a:ext cx="8837854" cy="4974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78497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google-buscador oj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354" y="0"/>
            <a:ext cx="12291354" cy="6894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65343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5"/>
          <p:cNvSpPr>
            <a:spLocks noGrp="1"/>
          </p:cNvSpPr>
          <p:nvPr>
            <p:ph type="title" idx="4294967295"/>
          </p:nvPr>
        </p:nvSpPr>
        <p:spPr>
          <a:xfrm>
            <a:off x="1524000" y="763550"/>
            <a:ext cx="8229600" cy="700087"/>
          </a:xfrm>
        </p:spPr>
        <p:txBody>
          <a:bodyPr/>
          <a:lstStyle/>
          <a:p>
            <a:pPr algn="ctr" eaLnBrk="1" hangingPunct="1"/>
            <a:r>
              <a:rPr lang="es-MX" sz="7000" b="1" dirty="0" err="1">
                <a:solidFill>
                  <a:srgbClr val="35537C"/>
                </a:solidFill>
              </a:rPr>
              <a:t>Macrotendencias</a:t>
            </a:r>
            <a:endParaRPr lang="es-MX" sz="7000" b="1" dirty="0">
              <a:solidFill>
                <a:srgbClr val="35537C"/>
              </a:solidFill>
            </a:endParaRPr>
          </a:p>
        </p:txBody>
      </p:sp>
      <p:pic>
        <p:nvPicPr>
          <p:cNvPr id="9" name="Imagen 1" descr="forbes_macrotendencias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347727"/>
            <a:ext cx="9144000" cy="514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66686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 result for online grocery shop">
            <a:extLst>
              <a:ext uri="{FF2B5EF4-FFF2-40B4-BE49-F238E27FC236}">
                <a16:creationId xmlns:a16="http://schemas.microsoft.com/office/drawing/2014/main" id="{F689BD67-535C-4612-BDD4-D2018BBE00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24" t="1421"/>
          <a:stretch/>
        </p:blipFill>
        <p:spPr bwMode="auto">
          <a:xfrm>
            <a:off x="5476569" y="0"/>
            <a:ext cx="66957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 descr="super.jpg">
            <a:extLst>
              <a:ext uri="{FF2B5EF4-FFF2-40B4-BE49-F238E27FC236}">
                <a16:creationId xmlns:a16="http://schemas.microsoft.com/office/drawing/2014/main" id="{92112D7F-F9F1-403A-91F0-FF2BADD909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10"/>
          <a:stretch/>
        </p:blipFill>
        <p:spPr>
          <a:xfrm flipH="1">
            <a:off x="-678166" y="-98548"/>
            <a:ext cx="6154734" cy="6956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179564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5"/>
          <p:cNvSpPr>
            <a:spLocks noGrp="1"/>
          </p:cNvSpPr>
          <p:nvPr>
            <p:ph type="title" idx="4294967295"/>
          </p:nvPr>
        </p:nvSpPr>
        <p:spPr>
          <a:xfrm>
            <a:off x="1472084" y="790249"/>
            <a:ext cx="8229600" cy="700087"/>
          </a:xfrm>
        </p:spPr>
        <p:txBody>
          <a:bodyPr/>
          <a:lstStyle/>
          <a:p>
            <a:pPr algn="ctr" eaLnBrk="1" hangingPunct="1"/>
            <a:r>
              <a:rPr lang="es-MX" sz="7000" b="1" dirty="0" err="1">
                <a:solidFill>
                  <a:srgbClr val="35537C"/>
                </a:solidFill>
              </a:rPr>
              <a:t>Macrotendencias</a:t>
            </a:r>
            <a:endParaRPr lang="es-MX" sz="7000" b="1" dirty="0">
              <a:solidFill>
                <a:srgbClr val="35537C"/>
              </a:solidFill>
            </a:endParaRPr>
          </a:p>
        </p:txBody>
      </p:sp>
      <p:grpSp>
        <p:nvGrpSpPr>
          <p:cNvPr id="9" name="8 Grupo"/>
          <p:cNvGrpSpPr/>
          <p:nvPr/>
        </p:nvGrpSpPr>
        <p:grpSpPr>
          <a:xfrm>
            <a:off x="1473873" y="1373494"/>
            <a:ext cx="9144000" cy="5146717"/>
            <a:chOff x="-50127" y="1475087"/>
            <a:chExt cx="9144000" cy="5146717"/>
          </a:xfrm>
        </p:grpSpPr>
        <p:pic>
          <p:nvPicPr>
            <p:cNvPr id="11" name="Imagen 12" descr="wobi_macrotendencias2_gris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0127" y="1475087"/>
              <a:ext cx="9144000" cy="5146717"/>
            </a:xfrm>
            <a:prstGeom prst="rect">
              <a:avLst/>
            </a:prstGeom>
          </p:spPr>
        </p:pic>
        <p:pic>
          <p:nvPicPr>
            <p:cNvPr id="12" name="Imagen 14" descr="wobi_macrotendencias2_Eleccion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3874" y="1691246"/>
              <a:ext cx="2175374" cy="4704676"/>
            </a:xfrm>
            <a:prstGeom prst="rect">
              <a:avLst/>
            </a:prstGeom>
          </p:spPr>
        </p:pic>
        <p:pic>
          <p:nvPicPr>
            <p:cNvPr id="13" name="Imagen 15" descr="wobi_macrotendencias2_revoluciones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2871" y="1731777"/>
              <a:ext cx="2152821" cy="4655901"/>
            </a:xfrm>
            <a:prstGeom prst="rect">
              <a:avLst/>
            </a:prstGeom>
          </p:spPr>
        </p:pic>
        <p:pic>
          <p:nvPicPr>
            <p:cNvPr id="17" name="Imagen 16" descr="wobi_macrotendencias2_Sofisticación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26" y="1709800"/>
              <a:ext cx="2156199" cy="46632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519941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title" idx="4294967295"/>
          </p:nvPr>
        </p:nvSpPr>
        <p:spPr>
          <a:xfrm>
            <a:off x="2651022" y="700393"/>
            <a:ext cx="8361362" cy="4572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>
              <a:buSzPct val="25000"/>
            </a:pPr>
            <a:r>
              <a:rPr lang="en-US" sz="3200" dirty="0" err="1">
                <a:solidFill>
                  <a:srgbClr val="466EA5"/>
                </a:solidFill>
                <a:latin typeface="HelveticaNeueLT Std Lt"/>
                <a:cs typeface="HelveticaNeueLT Std Lt"/>
              </a:rPr>
              <a:t>Impacto</a:t>
            </a:r>
            <a:r>
              <a:rPr lang="en-US" sz="3200" dirty="0">
                <a:solidFill>
                  <a:srgbClr val="466EA5"/>
                </a:solidFill>
                <a:latin typeface="HelveticaNeueLT Std Lt"/>
                <a:cs typeface="HelveticaNeueLT Std Lt"/>
              </a:rPr>
              <a:t> de la </a:t>
            </a:r>
            <a:r>
              <a:rPr lang="en-US" sz="3200" b="1" dirty="0" err="1">
                <a:solidFill>
                  <a:srgbClr val="466EA5"/>
                </a:solidFill>
                <a:latin typeface="HelveticaNeueLT Std Lt"/>
                <a:cs typeface="HelveticaNeueLT Std Lt"/>
              </a:rPr>
              <a:t>tecnología</a:t>
            </a:r>
            <a:r>
              <a:rPr lang="en-US" sz="3200" b="1" dirty="0">
                <a:solidFill>
                  <a:srgbClr val="466EA5"/>
                </a:solidFill>
                <a:latin typeface="HelveticaNeueLT Std Lt"/>
                <a:cs typeface="HelveticaNeueLT Std Lt"/>
              </a:rPr>
              <a:t> </a:t>
            </a:r>
            <a:br>
              <a:rPr lang="en-US" sz="3200" b="1" dirty="0">
                <a:solidFill>
                  <a:srgbClr val="466EA5"/>
                </a:solidFill>
                <a:latin typeface="HelveticaNeueLT Std Lt"/>
                <a:cs typeface="HelveticaNeueLT Std Lt"/>
              </a:rPr>
            </a:br>
            <a:r>
              <a:rPr lang="en-US" sz="3200" dirty="0">
                <a:solidFill>
                  <a:srgbClr val="466EA5"/>
                </a:solidFill>
                <a:latin typeface="HelveticaNeueLT Std Lt"/>
                <a:cs typeface="HelveticaNeueLT Std Lt"/>
              </a:rPr>
              <a:t>en el </a:t>
            </a:r>
            <a:r>
              <a:rPr lang="en-US" sz="3200" dirty="0" err="1">
                <a:solidFill>
                  <a:srgbClr val="466EA5"/>
                </a:solidFill>
                <a:latin typeface="HelveticaNeueLT Std Lt"/>
                <a:cs typeface="HelveticaNeueLT Std Lt"/>
              </a:rPr>
              <a:t>mundo</a:t>
            </a:r>
            <a:r>
              <a:rPr lang="en-US" sz="3200" dirty="0">
                <a:solidFill>
                  <a:srgbClr val="466EA5"/>
                </a:solidFill>
                <a:latin typeface="HelveticaNeueLT Std Lt"/>
                <a:cs typeface="HelveticaNeueLT Std Lt"/>
              </a:rPr>
              <a:t> </a:t>
            </a:r>
            <a:r>
              <a:rPr lang="en-US" sz="3200" dirty="0" err="1">
                <a:solidFill>
                  <a:srgbClr val="466EA5"/>
                </a:solidFill>
                <a:latin typeface="HelveticaNeueLT Std Lt"/>
                <a:cs typeface="HelveticaNeueLT Std Lt"/>
              </a:rPr>
              <a:t>laboral</a:t>
            </a:r>
            <a:endParaRPr lang="en-US" sz="3200" dirty="0">
              <a:solidFill>
                <a:srgbClr val="466EA5"/>
              </a:solidFill>
              <a:latin typeface="HelveticaNeueLT Std Lt"/>
              <a:cs typeface="HelveticaNeueLT Std Lt"/>
            </a:endParaRPr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7" t="22267" r="7068" b="4686"/>
          <a:stretch/>
        </p:blipFill>
        <p:spPr>
          <a:xfrm>
            <a:off x="2021329" y="1411008"/>
            <a:ext cx="7966286" cy="496864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Rectángulo"/>
          <p:cNvSpPr/>
          <p:nvPr/>
        </p:nvSpPr>
        <p:spPr>
          <a:xfrm rot="16200000">
            <a:off x="-33595" y="3571245"/>
            <a:ext cx="4310887" cy="5861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>
                <a:solidFill>
                  <a:sysClr val="windowText" lastClr="000000"/>
                </a:solidFill>
                <a:latin typeface="Helvetica" charset="0"/>
                <a:ea typeface="Helvetica" charset="0"/>
                <a:cs typeface="Helvetica" charset="0"/>
              </a:rPr>
              <a:t>Aumento de tecnología </a:t>
            </a:r>
          </a:p>
        </p:txBody>
      </p:sp>
      <p:sp>
        <p:nvSpPr>
          <p:cNvPr id="8" name="7 Rectángulo"/>
          <p:cNvSpPr/>
          <p:nvPr/>
        </p:nvSpPr>
        <p:spPr>
          <a:xfrm>
            <a:off x="3208460" y="6002884"/>
            <a:ext cx="5592024" cy="3767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800" b="1" dirty="0">
                <a:solidFill>
                  <a:sysClr val="windowText" lastClr="000000"/>
                </a:solidFill>
                <a:latin typeface="Helvetica" charset="0"/>
                <a:ea typeface="Helvetica" charset="0"/>
                <a:cs typeface="Helvetica" charset="0"/>
              </a:rPr>
              <a:t>Aumento de habilidades tecnológicas necesarias</a:t>
            </a:r>
          </a:p>
        </p:txBody>
      </p:sp>
      <p:sp>
        <p:nvSpPr>
          <p:cNvPr id="3" name="2 CuadroTexto"/>
          <p:cNvSpPr txBox="1"/>
          <p:nvPr/>
        </p:nvSpPr>
        <p:spPr>
          <a:xfrm rot="21076845">
            <a:off x="2956327" y="5111935"/>
            <a:ext cx="1219200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s-MX" sz="1800" dirty="0">
                <a:solidFill>
                  <a:srgbClr val="506E94"/>
                </a:solidFill>
                <a:latin typeface="HelveticaNeueLT Std"/>
                <a:cs typeface="HelveticaNeueLT Std"/>
              </a:rPr>
              <a:t>Anteriores</a:t>
            </a:r>
          </a:p>
        </p:txBody>
      </p:sp>
      <p:sp>
        <p:nvSpPr>
          <p:cNvPr id="9" name="8 CuadroTexto"/>
          <p:cNvSpPr txBox="1"/>
          <p:nvPr/>
        </p:nvSpPr>
        <p:spPr>
          <a:xfrm rot="19779765">
            <a:off x="4798791" y="4500120"/>
            <a:ext cx="1219200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s-MX" sz="1800" dirty="0">
                <a:solidFill>
                  <a:srgbClr val="397162"/>
                </a:solidFill>
                <a:latin typeface="HelveticaNeueLT Std"/>
                <a:cs typeface="HelveticaNeueLT Std"/>
              </a:rPr>
              <a:t>Recientes</a:t>
            </a:r>
          </a:p>
        </p:txBody>
      </p:sp>
      <p:sp>
        <p:nvSpPr>
          <p:cNvPr id="10" name="9 CuadroTexto"/>
          <p:cNvSpPr txBox="1"/>
          <p:nvPr/>
        </p:nvSpPr>
        <p:spPr>
          <a:xfrm rot="18708143">
            <a:off x="6451235" y="3131635"/>
            <a:ext cx="1219200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s-MX" sz="1800" dirty="0">
                <a:solidFill>
                  <a:srgbClr val="DE7218"/>
                </a:solidFill>
                <a:latin typeface="HelveticaNeueLT Std"/>
                <a:cs typeface="HelveticaNeueLT Std"/>
              </a:rPr>
              <a:t>Disruptivas</a:t>
            </a: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4592" y="2885853"/>
            <a:ext cx="587701" cy="58770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478" y="2031508"/>
            <a:ext cx="603370" cy="603370"/>
          </a:xfrm>
          <a:prstGeom prst="rect">
            <a:avLst/>
          </a:prstGeom>
        </p:spPr>
      </p:pic>
      <p:sp>
        <p:nvSpPr>
          <p:cNvPr id="4" name="Rectángulo redondeado 3"/>
          <p:cNvSpPr/>
          <p:nvPr/>
        </p:nvSpPr>
        <p:spPr>
          <a:xfrm>
            <a:off x="9513483" y="1215567"/>
            <a:ext cx="796417" cy="68229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rgbClr val="FFFFFF"/>
                </a:solidFill>
              </a:rPr>
              <a:t>Internet del todo</a:t>
            </a:r>
          </a:p>
        </p:txBody>
      </p:sp>
      <p:pic>
        <p:nvPicPr>
          <p:cNvPr id="13" name="Picture 7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08796">
            <a:off x="7914269" y="6385989"/>
            <a:ext cx="646778" cy="455142"/>
          </a:xfrm>
          <a:prstGeom prst="rect">
            <a:avLst/>
          </a:prstGeom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3458998" y="6408643"/>
            <a:ext cx="4256218" cy="409834"/>
          </a:xfrm>
          <a:prstGeom prst="rect">
            <a:avLst/>
          </a:prstGeom>
        </p:spPr>
        <p:txBody>
          <a:bodyPr anchor="ctr" anchorCtr="0"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en-US" sz="1800" b="1" dirty="0">
                <a:solidFill>
                  <a:srgbClr val="000000"/>
                </a:solidFill>
              </a:rPr>
              <a:t>Pits</a:t>
            </a:r>
          </a:p>
        </p:txBody>
      </p:sp>
    </p:spTree>
    <p:extLst>
      <p:ext uri="{BB962C8B-B14F-4D97-AF65-F5344CB8AC3E}">
        <p14:creationId xmlns:p14="http://schemas.microsoft.com/office/powerpoint/2010/main" val="2331619237"/>
      </p:ext>
    </p:extLst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B8E91DB2-F118-4795-B881-07A7468B146E}"/>
              </a:ext>
            </a:extLst>
          </p:cNvPr>
          <p:cNvSpPr/>
          <p:nvPr/>
        </p:nvSpPr>
        <p:spPr>
          <a:xfrm>
            <a:off x="0" y="-277091"/>
            <a:ext cx="12192000" cy="7135091"/>
          </a:xfrm>
          <a:prstGeom prst="rect">
            <a:avLst/>
          </a:prstGeom>
          <a:solidFill>
            <a:schemeClr val="tx1"/>
          </a:solidFill>
          <a:ln w="25400" cap="flat">
            <a:solidFill>
              <a:schemeClr val="tx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MX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pic>
        <p:nvPicPr>
          <p:cNvPr id="1026" name="Picture 2" descr="Image result for james franco siri laughed">
            <a:extLst>
              <a:ext uri="{FF2B5EF4-FFF2-40B4-BE49-F238E27FC236}">
                <a16:creationId xmlns:a16="http://schemas.microsoft.com/office/drawing/2014/main" id="{39CB031E-77D4-446B-ACCC-18ADF10DFC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505" y="-138546"/>
            <a:ext cx="68802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B2AD3638-BC8E-4BDD-9540-5ED4A8F7CF50}"/>
              </a:ext>
            </a:extLst>
          </p:cNvPr>
          <p:cNvSpPr txBox="1"/>
          <p:nvPr/>
        </p:nvSpPr>
        <p:spPr>
          <a:xfrm>
            <a:off x="2895600" y="4541960"/>
            <a:ext cx="6772130" cy="224676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MX" sz="2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Mi esposa me preguntó por qué hablaba tan quedito. ¡Le dije que tenía miedo de que Mark Zuckerberg estuviera escuchando! Ella se </a:t>
            </a:r>
            <a:r>
              <a:rPr kumimoji="0" lang="es-MX" sz="28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rió</a:t>
            </a:r>
            <a:r>
              <a:rPr kumimoji="0" lang="es-MX" sz="2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. Yo me reí. Alexa se </a:t>
            </a:r>
            <a:r>
              <a:rPr kumimoji="0" lang="es-MX" sz="28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rió</a:t>
            </a:r>
            <a:r>
              <a:rPr kumimoji="0" lang="es-MX" sz="2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. Siri se </a:t>
            </a:r>
            <a:r>
              <a:rPr kumimoji="0" lang="es-MX" sz="28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rió</a:t>
            </a:r>
            <a:r>
              <a:rPr kumimoji="0" lang="es-MX" sz="2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.” – James Franco</a:t>
            </a:r>
          </a:p>
        </p:txBody>
      </p:sp>
    </p:spTree>
    <p:extLst>
      <p:ext uri="{BB962C8B-B14F-4D97-AF65-F5344CB8AC3E}">
        <p14:creationId xmlns:p14="http://schemas.microsoft.com/office/powerpoint/2010/main" val="2428902759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5"/>
          <p:cNvSpPr>
            <a:spLocks noGrp="1"/>
          </p:cNvSpPr>
          <p:nvPr>
            <p:ph type="title" idx="4294967295"/>
          </p:nvPr>
        </p:nvSpPr>
        <p:spPr>
          <a:xfrm>
            <a:off x="0" y="754063"/>
            <a:ext cx="8229600" cy="700087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s-MX" sz="7000" b="1" dirty="0" err="1">
                <a:solidFill>
                  <a:srgbClr val="35537C"/>
                </a:solidFill>
              </a:rPr>
              <a:t>Macrotendencias</a:t>
            </a:r>
            <a:endParaRPr lang="es-MX" sz="7000" b="1" dirty="0">
              <a:solidFill>
                <a:srgbClr val="35537C"/>
              </a:solidFill>
            </a:endParaRPr>
          </a:p>
        </p:txBody>
      </p:sp>
      <p:grpSp>
        <p:nvGrpSpPr>
          <p:cNvPr id="7" name="6 Grupo"/>
          <p:cNvGrpSpPr/>
          <p:nvPr/>
        </p:nvGrpSpPr>
        <p:grpSpPr>
          <a:xfrm>
            <a:off x="1639911" y="1590974"/>
            <a:ext cx="8952166" cy="4704676"/>
            <a:chOff x="115911" y="1590974"/>
            <a:chExt cx="8952166" cy="4704676"/>
          </a:xfrm>
        </p:grpSpPr>
        <p:pic>
          <p:nvPicPr>
            <p:cNvPr id="9" name="Imagen 13" descr="wobi_macrotendencias2_demografia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06680" y="1617995"/>
              <a:ext cx="2161397" cy="4674449"/>
            </a:xfrm>
            <a:prstGeom prst="rect">
              <a:avLst/>
            </a:prstGeom>
          </p:spPr>
        </p:pic>
        <p:pic>
          <p:nvPicPr>
            <p:cNvPr id="11" name="Imagen 14" descr="wobi_macrotendencias2_Eleccion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2359" y="1590974"/>
              <a:ext cx="2175374" cy="4704676"/>
            </a:xfrm>
            <a:prstGeom prst="rect">
              <a:avLst/>
            </a:prstGeom>
          </p:spPr>
        </p:pic>
        <p:pic>
          <p:nvPicPr>
            <p:cNvPr id="12" name="Imagen 15" descr="wobi_macrotendencias2_revoluciones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1356" y="1631505"/>
              <a:ext cx="2152821" cy="4655901"/>
            </a:xfrm>
            <a:prstGeom prst="rect">
              <a:avLst/>
            </a:prstGeom>
          </p:spPr>
        </p:pic>
        <p:pic>
          <p:nvPicPr>
            <p:cNvPr id="13" name="Imagen 16" descr="wobi_macrotendencias2_Sofisticación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911" y="1609528"/>
              <a:ext cx="2156199" cy="46632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8842334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941" y="2132568"/>
            <a:ext cx="3873500" cy="3725334"/>
          </a:xfrm>
          <a:prstGeom prst="rect">
            <a:avLst/>
          </a:prstGeom>
        </p:spPr>
      </p:pic>
      <p:pic>
        <p:nvPicPr>
          <p:cNvPr id="5" name="Imagen 4" descr="FORBES-CA_triangul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094" y="1866743"/>
            <a:ext cx="5627077" cy="4220308"/>
          </a:xfrm>
          <a:prstGeom prst="rect">
            <a:avLst/>
          </a:prstGeom>
        </p:spPr>
      </p:pic>
      <p:sp>
        <p:nvSpPr>
          <p:cNvPr id="366" name="Shape 366"/>
          <p:cNvSpPr txBox="1"/>
          <p:nvPr/>
        </p:nvSpPr>
        <p:spPr>
          <a:xfrm>
            <a:off x="3606800" y="6241676"/>
            <a:ext cx="7325360" cy="73183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>
              <a:buSzPct val="25000"/>
            </a:pPr>
            <a:r>
              <a:rPr lang="en-US" sz="3600" dirty="0">
                <a:solidFill>
                  <a:srgbClr val="6390C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 los </a:t>
            </a:r>
            <a:r>
              <a:rPr lang="en-US" sz="3600" dirty="0" err="1">
                <a:solidFill>
                  <a:srgbClr val="6390C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que</a:t>
            </a:r>
            <a:r>
              <a:rPr lang="en-US" sz="3600" dirty="0">
                <a:solidFill>
                  <a:srgbClr val="6390C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no </a:t>
            </a:r>
            <a:r>
              <a:rPr lang="en-US" sz="3600" dirty="0" err="1">
                <a:solidFill>
                  <a:srgbClr val="6390C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saben</a:t>
            </a:r>
            <a:r>
              <a:rPr lang="en-US" sz="3600" dirty="0">
                <a:solidFill>
                  <a:srgbClr val="6390C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3600" dirty="0" err="1">
                <a:solidFill>
                  <a:srgbClr val="6390C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qué</a:t>
            </a:r>
            <a:r>
              <a:rPr lang="en-US" sz="3600" dirty="0">
                <a:solidFill>
                  <a:srgbClr val="6390C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3600" dirty="0" err="1">
                <a:solidFill>
                  <a:srgbClr val="6390C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quieren</a:t>
            </a:r>
            <a:r>
              <a:rPr lang="en-US" sz="3600" dirty="0">
                <a:solidFill>
                  <a:srgbClr val="6390C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…</a:t>
            </a: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974" y="507999"/>
            <a:ext cx="4229101" cy="313267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774" y="888999"/>
            <a:ext cx="8077201" cy="896395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380" y="1878895"/>
            <a:ext cx="3035300" cy="252163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860" y="5892796"/>
            <a:ext cx="2674620" cy="205740"/>
          </a:xfrm>
          <a:prstGeom prst="rect">
            <a:avLst/>
          </a:prstGeom>
        </p:spPr>
      </p:pic>
      <p:sp>
        <p:nvSpPr>
          <p:cNvPr id="16" name="Shape 366"/>
          <p:cNvSpPr txBox="1"/>
          <p:nvPr/>
        </p:nvSpPr>
        <p:spPr>
          <a:xfrm>
            <a:off x="1753903" y="3261471"/>
            <a:ext cx="1873061" cy="74736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>
              <a:buSzPct val="25000"/>
            </a:pPr>
            <a:r>
              <a:rPr lang="en-US" sz="1600" b="1" dirty="0" err="1">
                <a:solidFill>
                  <a:srgbClr val="E77C22"/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Demanda</a:t>
            </a:r>
            <a:r>
              <a:rPr lang="en-US" sz="1600" b="1" dirty="0">
                <a:solidFill>
                  <a:srgbClr val="E77C22"/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 de</a:t>
            </a:r>
          </a:p>
          <a:p>
            <a:pPr algn="ctr">
              <a:buSzPct val="25000"/>
            </a:pPr>
            <a:r>
              <a:rPr lang="en-US" b="1" dirty="0" err="1">
                <a:solidFill>
                  <a:srgbClr val="E77C22"/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Talento</a:t>
            </a:r>
            <a:endParaRPr lang="en-US" b="1" dirty="0">
              <a:solidFill>
                <a:srgbClr val="E77C22"/>
              </a:solidFill>
              <a:latin typeface="HelveticaNeueLT Std"/>
              <a:ea typeface="Helvetica Neue"/>
              <a:cs typeface="HelveticaNeueLT Std"/>
              <a:sym typeface="Helvetica Neue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105" y="2586083"/>
            <a:ext cx="643764" cy="619139"/>
          </a:xfrm>
          <a:prstGeom prst="rect">
            <a:avLst/>
          </a:prstGeom>
        </p:spPr>
      </p:pic>
      <p:sp>
        <p:nvSpPr>
          <p:cNvPr id="18" name="Shape 366"/>
          <p:cNvSpPr txBox="1"/>
          <p:nvPr/>
        </p:nvSpPr>
        <p:spPr>
          <a:xfrm>
            <a:off x="8408894" y="4241433"/>
            <a:ext cx="1697596" cy="54536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>
              <a:buSzPct val="25000"/>
            </a:pPr>
            <a:r>
              <a:rPr lang="en-US" b="1" dirty="0" err="1">
                <a:solidFill>
                  <a:prstClr val="white">
                    <a:lumMod val="50000"/>
                  </a:prstClr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Oferta</a:t>
            </a:r>
            <a:r>
              <a:rPr lang="en-US" b="1" dirty="0">
                <a:solidFill>
                  <a:prstClr val="white">
                    <a:lumMod val="50000"/>
                  </a:prstClr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 de</a:t>
            </a:r>
          </a:p>
          <a:p>
            <a:pPr algn="ctr">
              <a:buSzPct val="25000"/>
            </a:pPr>
            <a:r>
              <a:rPr lang="en-US" sz="1200" b="1" dirty="0" err="1">
                <a:solidFill>
                  <a:prstClr val="white">
                    <a:lumMod val="50000"/>
                  </a:prstClr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Talento</a:t>
            </a:r>
            <a:endParaRPr lang="en-US" sz="1200" b="1" dirty="0">
              <a:solidFill>
                <a:prstClr val="white">
                  <a:lumMod val="50000"/>
                </a:prstClr>
              </a:solidFill>
              <a:latin typeface="HelveticaNeueLT Std"/>
              <a:ea typeface="Helvetica Neue"/>
              <a:cs typeface="HelveticaNeueLT Std"/>
              <a:sym typeface="Helvetica Neue"/>
            </a:endParaRPr>
          </a:p>
        </p:txBody>
      </p:sp>
      <p:sp>
        <p:nvSpPr>
          <p:cNvPr id="27" name="Shape 366"/>
          <p:cNvSpPr txBox="1"/>
          <p:nvPr/>
        </p:nvSpPr>
        <p:spPr>
          <a:xfrm>
            <a:off x="8245288" y="5035145"/>
            <a:ext cx="2146287" cy="73530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>
              <a:buSzPct val="25000"/>
            </a:pPr>
            <a:r>
              <a:rPr lang="en-US" sz="1200" dirty="0">
                <a:solidFill>
                  <a:prstClr val="white">
                    <a:lumMod val="50000"/>
                  </a:prstClr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La </a:t>
            </a:r>
            <a:r>
              <a:rPr lang="en-US" sz="1200" dirty="0" err="1">
                <a:solidFill>
                  <a:prstClr val="white">
                    <a:lumMod val="50000"/>
                  </a:prstClr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sobreoferta</a:t>
            </a:r>
            <a:r>
              <a:rPr lang="en-US" sz="1200" dirty="0">
                <a:solidFill>
                  <a:prstClr val="white">
                    <a:lumMod val="50000"/>
                  </a:prstClr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 de </a:t>
            </a:r>
            <a:r>
              <a:rPr lang="en-US" sz="1200" dirty="0" err="1">
                <a:solidFill>
                  <a:prstClr val="white">
                    <a:lumMod val="50000"/>
                  </a:prstClr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recursos</a:t>
            </a:r>
            <a:r>
              <a:rPr lang="en-US" sz="1200" dirty="0">
                <a:solidFill>
                  <a:prstClr val="white">
                    <a:lumMod val="50000"/>
                  </a:prstClr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 de </a:t>
            </a:r>
            <a:r>
              <a:rPr lang="en-US" sz="1200" dirty="0" err="1">
                <a:solidFill>
                  <a:prstClr val="white">
                    <a:lumMod val="50000"/>
                  </a:prstClr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mano</a:t>
            </a:r>
            <a:r>
              <a:rPr lang="en-US" sz="1200" dirty="0">
                <a:solidFill>
                  <a:prstClr val="white">
                    <a:lumMod val="50000"/>
                  </a:prstClr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 de </a:t>
            </a:r>
            <a:r>
              <a:rPr lang="en-US" sz="1200" dirty="0" err="1">
                <a:solidFill>
                  <a:prstClr val="white">
                    <a:lumMod val="50000"/>
                  </a:prstClr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obra</a:t>
            </a:r>
            <a:r>
              <a:rPr lang="en-US" sz="1200" dirty="0">
                <a:solidFill>
                  <a:prstClr val="white">
                    <a:lumMod val="50000"/>
                  </a:prstClr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 no </a:t>
            </a:r>
            <a:r>
              <a:rPr lang="en-US" sz="1200" dirty="0" err="1">
                <a:solidFill>
                  <a:prstClr val="white">
                    <a:lumMod val="50000"/>
                  </a:prstClr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calificada</a:t>
            </a:r>
            <a:r>
              <a:rPr lang="en-US" sz="1200" dirty="0">
                <a:solidFill>
                  <a:prstClr val="white">
                    <a:lumMod val="50000"/>
                  </a:prstClr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 genera </a:t>
            </a:r>
            <a:r>
              <a:rPr lang="en-US" sz="1200" dirty="0" err="1">
                <a:solidFill>
                  <a:prstClr val="white">
                    <a:lumMod val="50000"/>
                  </a:prstClr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desempleo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HelveticaNeueLT Std"/>
              <a:ea typeface="Helvetica Neue"/>
              <a:cs typeface="HelveticaNeueLT Std"/>
              <a:sym typeface="Helvetica Neue"/>
            </a:endParaRPr>
          </a:p>
        </p:txBody>
      </p:sp>
      <p:sp>
        <p:nvSpPr>
          <p:cNvPr id="28" name="Shape 366"/>
          <p:cNvSpPr txBox="1"/>
          <p:nvPr/>
        </p:nvSpPr>
        <p:spPr>
          <a:xfrm>
            <a:off x="1687304" y="4060071"/>
            <a:ext cx="2005310" cy="73530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>
              <a:buSzPct val="25000"/>
            </a:pPr>
            <a:r>
              <a:rPr lang="en-US" sz="1200" dirty="0">
                <a:solidFill>
                  <a:srgbClr val="E77C22"/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La </a:t>
            </a:r>
            <a:r>
              <a:rPr lang="en-US" sz="1200" dirty="0" err="1">
                <a:solidFill>
                  <a:srgbClr val="E77C22"/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falta</a:t>
            </a:r>
            <a:r>
              <a:rPr lang="en-US" sz="1200" dirty="0">
                <a:solidFill>
                  <a:srgbClr val="E77C22"/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 de </a:t>
            </a:r>
            <a:r>
              <a:rPr lang="en-US" sz="1200" dirty="0" err="1">
                <a:solidFill>
                  <a:srgbClr val="E77C22"/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recursos</a:t>
            </a:r>
            <a:r>
              <a:rPr lang="en-US" sz="1200" dirty="0">
                <a:solidFill>
                  <a:srgbClr val="E77C22"/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 </a:t>
            </a:r>
            <a:r>
              <a:rPr lang="en-US" sz="1200" dirty="0" err="1">
                <a:solidFill>
                  <a:srgbClr val="E77C22"/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crea</a:t>
            </a:r>
            <a:r>
              <a:rPr lang="en-US" sz="1200" dirty="0">
                <a:solidFill>
                  <a:srgbClr val="E77C22"/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 </a:t>
            </a:r>
            <a:r>
              <a:rPr lang="en-US" sz="1200" dirty="0" err="1">
                <a:solidFill>
                  <a:srgbClr val="E77C22"/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tensión</a:t>
            </a:r>
            <a:r>
              <a:rPr lang="en-US" sz="1200" dirty="0">
                <a:solidFill>
                  <a:srgbClr val="E77C22"/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 en el </a:t>
            </a:r>
            <a:r>
              <a:rPr lang="en-US" sz="1200" dirty="0" err="1">
                <a:solidFill>
                  <a:srgbClr val="E77C22"/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mercado</a:t>
            </a:r>
            <a:r>
              <a:rPr lang="en-US" sz="1200" dirty="0">
                <a:solidFill>
                  <a:srgbClr val="E77C22"/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 de </a:t>
            </a:r>
            <a:r>
              <a:rPr lang="en-US" sz="1200" dirty="0" err="1">
                <a:solidFill>
                  <a:srgbClr val="E77C22"/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mano</a:t>
            </a:r>
            <a:r>
              <a:rPr lang="en-US" sz="1200" dirty="0">
                <a:solidFill>
                  <a:srgbClr val="E77C22"/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 de </a:t>
            </a:r>
            <a:r>
              <a:rPr lang="en-US" sz="1200" dirty="0" err="1">
                <a:solidFill>
                  <a:srgbClr val="E77C22"/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obra</a:t>
            </a:r>
            <a:r>
              <a:rPr lang="en-US" sz="1200" dirty="0">
                <a:solidFill>
                  <a:srgbClr val="E77C22"/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 </a:t>
            </a:r>
            <a:r>
              <a:rPr lang="en-US" sz="1200" dirty="0" err="1">
                <a:solidFill>
                  <a:srgbClr val="E77C22"/>
                </a:solidFill>
                <a:latin typeface="HelveticaNeueLT Std"/>
                <a:ea typeface="Helvetica Neue"/>
                <a:cs typeface="HelveticaNeueLT Std"/>
                <a:sym typeface="Helvetica Neue"/>
              </a:rPr>
              <a:t>calificada</a:t>
            </a:r>
            <a:endParaRPr lang="en-US" sz="1200" dirty="0">
              <a:solidFill>
                <a:srgbClr val="E77C22"/>
              </a:solidFill>
              <a:latin typeface="HelveticaNeueLT Std"/>
              <a:ea typeface="Helvetica Neue"/>
              <a:cs typeface="HelveticaNeueLT Std"/>
              <a:sym typeface="Helvetica Neue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550" y="3372480"/>
            <a:ext cx="825500" cy="800100"/>
          </a:xfrm>
          <a:prstGeom prst="rect">
            <a:avLst/>
          </a:prstGeom>
        </p:spPr>
      </p:pic>
      <p:sp>
        <p:nvSpPr>
          <p:cNvPr id="26" name="Flecha arriba 25"/>
          <p:cNvSpPr/>
          <p:nvPr/>
        </p:nvSpPr>
        <p:spPr>
          <a:xfrm>
            <a:off x="5802955" y="2106098"/>
            <a:ext cx="189198" cy="3737244"/>
          </a:xfrm>
          <a:prstGeom prst="upArrow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788766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" grpId="0"/>
      <p:bldP spid="16" grpId="0"/>
      <p:bldP spid="18" grpId="0"/>
      <p:bldP spid="27" grpId="0"/>
      <p:bldP spid="28" grpId="0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87AA6088-6EE2-41C5-8949-C9132E46CA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3624407"/>
              </p:ext>
            </p:extLst>
          </p:nvPr>
        </p:nvGraphicFramePr>
        <p:xfrm>
          <a:off x="1386348" y="1796757"/>
          <a:ext cx="9082549" cy="43975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5EBBA11E-48D5-4C03-97A3-3CCDC021AB66}"/>
              </a:ext>
            </a:extLst>
          </p:cNvPr>
          <p:cNvSpPr txBox="1"/>
          <p:nvPr/>
        </p:nvSpPr>
        <p:spPr>
          <a:xfrm>
            <a:off x="3561523" y="1204799"/>
            <a:ext cx="5068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/>
              <a:t>Escasez de Talento 2018</a:t>
            </a:r>
          </a:p>
        </p:txBody>
      </p:sp>
    </p:spTree>
    <p:extLst>
      <p:ext uri="{BB962C8B-B14F-4D97-AF65-F5344CB8AC3E}">
        <p14:creationId xmlns:p14="http://schemas.microsoft.com/office/powerpoint/2010/main" val="491946336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CuadroTexto 2"/>
          <p:cNvSpPr txBox="1"/>
          <p:nvPr/>
        </p:nvSpPr>
        <p:spPr>
          <a:xfrm>
            <a:off x="674554" y="664904"/>
            <a:ext cx="5421445" cy="548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456FA5"/>
                </a:solidFill>
              </a:defRPr>
            </a:lvl1pPr>
          </a:lstStyle>
          <a:p>
            <a:r>
              <a:rPr dirty="0" err="1"/>
              <a:t>Fútbol</a:t>
            </a:r>
            <a:r>
              <a:rPr dirty="0"/>
              <a:t>: </a:t>
            </a:r>
            <a:r>
              <a:rPr dirty="0" err="1"/>
              <a:t>balón</a:t>
            </a:r>
            <a:endParaRPr dirty="0"/>
          </a:p>
        </p:txBody>
      </p:sp>
      <p:sp>
        <p:nvSpPr>
          <p:cNvPr id="251" name="CuadroTexto 3"/>
          <p:cNvSpPr txBox="1"/>
          <p:nvPr/>
        </p:nvSpPr>
        <p:spPr>
          <a:xfrm>
            <a:off x="674555" y="1212950"/>
            <a:ext cx="5421445" cy="548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>
                <a:solidFill>
                  <a:srgbClr val="456FA5"/>
                </a:solidFill>
              </a:defRPr>
            </a:lvl1pPr>
          </a:lstStyle>
          <a:p>
            <a:r>
              <a:rPr dirty="0"/>
              <a:t>Antes</a:t>
            </a:r>
          </a:p>
        </p:txBody>
      </p:sp>
      <p:sp>
        <p:nvSpPr>
          <p:cNvPr id="252" name="CuadroTexto 4"/>
          <p:cNvSpPr txBox="1"/>
          <p:nvPr/>
        </p:nvSpPr>
        <p:spPr>
          <a:xfrm>
            <a:off x="6770555" y="1212950"/>
            <a:ext cx="5421445" cy="548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>
                <a:solidFill>
                  <a:srgbClr val="456FA5"/>
                </a:solidFill>
              </a:defRPr>
            </a:lvl1pPr>
          </a:lstStyle>
          <a:p>
            <a:r>
              <a:rPr dirty="0" err="1"/>
              <a:t>Ahora</a:t>
            </a:r>
            <a:endParaRPr dirty="0"/>
          </a:p>
        </p:txBody>
      </p:sp>
      <p:sp>
        <p:nvSpPr>
          <p:cNvPr id="254" name="CuadroTexto 5"/>
          <p:cNvSpPr txBox="1"/>
          <p:nvPr/>
        </p:nvSpPr>
        <p:spPr>
          <a:xfrm>
            <a:off x="441959" y="6286327"/>
            <a:ext cx="2505856" cy="2888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r>
              <a:t>Fuente: Footchampion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29B17AC-CDC1-AE47-AAD3-73F334974C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257" y="859079"/>
            <a:ext cx="6173784" cy="6173784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A5D0C13D-DF64-7A43-84EB-F0838446E7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6" y="1049657"/>
            <a:ext cx="6031332" cy="603133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56">
            <a:extLst>
              <a:ext uri="{FF2B5EF4-FFF2-40B4-BE49-F238E27FC236}">
                <a16:creationId xmlns:a16="http://schemas.microsoft.com/office/drawing/2014/main" id="{E3296999-0A65-DB41-8E9A-C9D46DD3742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000125" y="455715"/>
            <a:ext cx="10191750" cy="788987"/>
          </a:xfrm>
          <a:prstGeom prst="rect">
            <a:avLst/>
          </a:prstGeom>
          <a:noFill/>
          <a:ln>
            <a:noFill/>
          </a:ln>
        </p:spPr>
        <p:txBody>
          <a:bodyPr wrap="square" lIns="121787" tIns="121787" rIns="121787" bIns="121787" anchor="ctr" anchorCtr="0">
            <a:noAutofit/>
          </a:bodyPr>
          <a:lstStyle/>
          <a:p>
            <a:r>
              <a:rPr lang="en-US" sz="1800" b="1" dirty="0">
                <a:solidFill>
                  <a:schemeClr val="accent6"/>
                </a:solidFill>
              </a:rPr>
              <a:t>  </a:t>
            </a:r>
            <a:br>
              <a:rPr lang="es-MX" sz="1800" b="1" dirty="0">
                <a:solidFill>
                  <a:schemeClr val="accent6"/>
                </a:solidFill>
              </a:rPr>
            </a:br>
            <a:r>
              <a:rPr lang="es-MX" sz="1800" b="1" dirty="0">
                <a:solidFill>
                  <a:schemeClr val="accent6"/>
                </a:solidFill>
              </a:rPr>
              <a:t>Top 10 de habilidades en demanda: México</a:t>
            </a:r>
            <a:br>
              <a:rPr lang="es-MX" sz="1800" b="1" dirty="0">
                <a:solidFill>
                  <a:schemeClr val="accent6"/>
                </a:solidFill>
              </a:rPr>
            </a:br>
            <a:endParaRPr lang="en-US" sz="1800" b="1" dirty="0">
              <a:solidFill>
                <a:schemeClr val="accent6"/>
              </a:solidFill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35B1E36F-1E7D-D745-A8D5-7C0235EFCE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7467" y="1099642"/>
            <a:ext cx="8241056" cy="5385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224220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 txBox="1">
            <a:spLocks/>
          </p:cNvSpPr>
          <p:nvPr/>
        </p:nvSpPr>
        <p:spPr>
          <a:xfrm>
            <a:off x="1007399" y="853796"/>
            <a:ext cx="8878936" cy="7972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rgbClr val="466EA5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s-ES" sz="3200" dirty="0">
                <a:solidFill>
                  <a:srgbClr val="E77C22"/>
                </a:solidFill>
                <a:latin typeface="Helvetica"/>
                <a:cs typeface="Helvetica"/>
              </a:rPr>
              <a:t>¿Qué </a:t>
            </a:r>
            <a:r>
              <a:rPr lang="es-ES" sz="3200" b="1" dirty="0">
                <a:solidFill>
                  <a:srgbClr val="E77C22"/>
                </a:solidFill>
                <a:latin typeface="Helvetica"/>
                <a:cs typeface="Helvetica"/>
              </a:rPr>
              <a:t>estrategias</a:t>
            </a:r>
            <a:r>
              <a:rPr lang="es-ES" sz="3200" dirty="0">
                <a:solidFill>
                  <a:srgbClr val="E77C22"/>
                </a:solidFill>
                <a:latin typeface="Helvetica"/>
                <a:cs typeface="Helvetica"/>
              </a:rPr>
              <a:t> tienen los empleadores </a:t>
            </a:r>
            <a:br>
              <a:rPr lang="es-ES" sz="3200" dirty="0">
                <a:solidFill>
                  <a:srgbClr val="E77C22"/>
                </a:solidFill>
                <a:latin typeface="Helvetica"/>
                <a:cs typeface="Helvetica"/>
              </a:rPr>
            </a:br>
            <a:r>
              <a:rPr lang="es-ES" sz="3200" dirty="0">
                <a:solidFill>
                  <a:srgbClr val="E77C22"/>
                </a:solidFill>
                <a:latin typeface="Helvetica"/>
                <a:cs typeface="Helvetica"/>
              </a:rPr>
              <a:t>para </a:t>
            </a:r>
            <a:r>
              <a:rPr lang="es-ES" sz="3200" b="1" dirty="0">
                <a:solidFill>
                  <a:srgbClr val="E77C22"/>
                </a:solidFill>
                <a:latin typeface="Helvetica"/>
                <a:cs typeface="Helvetica"/>
              </a:rPr>
              <a:t>solucionar la escasez</a:t>
            </a:r>
            <a:r>
              <a:rPr lang="es-ES" sz="3200" dirty="0">
                <a:solidFill>
                  <a:srgbClr val="E77C22"/>
                </a:solidFill>
                <a:latin typeface="Helvetica"/>
                <a:cs typeface="Helvetica"/>
              </a:rPr>
              <a:t>?</a:t>
            </a:r>
            <a:endParaRPr lang="es-MX" sz="3200" dirty="0">
              <a:solidFill>
                <a:srgbClr val="E77C22"/>
              </a:solidFill>
              <a:latin typeface="Helvetica"/>
              <a:cs typeface="Helvetica"/>
            </a:endParaRPr>
          </a:p>
        </p:txBody>
      </p:sp>
      <p:graphicFrame>
        <p:nvGraphicFramePr>
          <p:cNvPr id="7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0487390"/>
              </p:ext>
            </p:extLst>
          </p:nvPr>
        </p:nvGraphicFramePr>
        <p:xfrm>
          <a:off x="890933" y="1520411"/>
          <a:ext cx="8763000" cy="5581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3 Rectángulo redondeado"/>
          <p:cNvSpPr/>
          <p:nvPr/>
        </p:nvSpPr>
        <p:spPr>
          <a:xfrm>
            <a:off x="3496311" y="4813495"/>
            <a:ext cx="1876867" cy="360072"/>
          </a:xfrm>
          <a:prstGeom prst="roundRect">
            <a:avLst/>
          </a:prstGeom>
          <a:noFill/>
          <a:ln w="76200">
            <a:solidFill>
              <a:srgbClr val="E77C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FFFFFF"/>
              </a:solidFill>
            </a:endParaRPr>
          </a:p>
        </p:txBody>
      </p:sp>
      <p:sp>
        <p:nvSpPr>
          <p:cNvPr id="5" name="4 Rectángulo redondeado"/>
          <p:cNvSpPr/>
          <p:nvPr/>
        </p:nvSpPr>
        <p:spPr>
          <a:xfrm>
            <a:off x="3252919" y="5605619"/>
            <a:ext cx="1876867" cy="360072"/>
          </a:xfrm>
          <a:prstGeom prst="roundRect">
            <a:avLst/>
          </a:prstGeom>
          <a:noFill/>
          <a:ln w="76200">
            <a:solidFill>
              <a:srgbClr val="E77C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FFFFFF"/>
              </a:solidFill>
            </a:endParaRPr>
          </a:p>
        </p:txBody>
      </p:sp>
      <p:sp>
        <p:nvSpPr>
          <p:cNvPr id="8" name="4 Rectángulo redondeado"/>
          <p:cNvSpPr/>
          <p:nvPr/>
        </p:nvSpPr>
        <p:spPr>
          <a:xfrm>
            <a:off x="3761581" y="5965692"/>
            <a:ext cx="1368205" cy="376689"/>
          </a:xfrm>
          <a:prstGeom prst="roundRect">
            <a:avLst/>
          </a:prstGeom>
          <a:noFill/>
          <a:ln w="76200">
            <a:solidFill>
              <a:srgbClr val="E77C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043268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12"/>
          <a:stretch/>
        </p:blipFill>
        <p:spPr bwMode="auto">
          <a:xfrm>
            <a:off x="748143" y="876568"/>
            <a:ext cx="5103691" cy="574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6374515" y="6142562"/>
            <a:ext cx="25700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800" dirty="0">
                <a:solidFill>
                  <a:schemeClr val="bg1">
                    <a:lumMod val="50000"/>
                  </a:schemeClr>
                </a:solidFill>
              </a:rPr>
              <a:t>Fuente: #</a:t>
            </a:r>
            <a:r>
              <a:rPr lang="es-MX" sz="800" dirty="0" err="1">
                <a:solidFill>
                  <a:schemeClr val="bg1">
                    <a:lumMod val="50000"/>
                  </a:schemeClr>
                </a:solidFill>
              </a:rPr>
              <a:t>YoEmprendedor</a:t>
            </a:r>
            <a:r>
              <a:rPr lang="es-MX" sz="800" dirty="0">
                <a:solidFill>
                  <a:schemeClr val="bg1">
                    <a:lumMod val="50000"/>
                  </a:schemeClr>
                </a:solidFill>
              </a:rPr>
              <a:t> 2015. ManpowerGroup</a:t>
            </a:r>
          </a:p>
        </p:txBody>
      </p:sp>
      <p:grpSp>
        <p:nvGrpSpPr>
          <p:cNvPr id="2" name="Agrupar 1"/>
          <p:cNvGrpSpPr/>
          <p:nvPr/>
        </p:nvGrpSpPr>
        <p:grpSpPr>
          <a:xfrm>
            <a:off x="980220" y="2160101"/>
            <a:ext cx="4164386" cy="3016583"/>
            <a:chOff x="283763" y="1800992"/>
            <a:chExt cx="4573245" cy="3631325"/>
          </a:xfrm>
        </p:grpSpPr>
        <p:graphicFrame>
          <p:nvGraphicFramePr>
            <p:cNvPr id="13" name="12 Gráfico"/>
            <p:cNvGraphicFramePr/>
            <p:nvPr/>
          </p:nvGraphicFramePr>
          <p:xfrm>
            <a:off x="283763" y="1800992"/>
            <a:ext cx="4573245" cy="363132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5" name="Elipse 4"/>
            <p:cNvSpPr/>
            <p:nvPr/>
          </p:nvSpPr>
          <p:spPr>
            <a:xfrm>
              <a:off x="1539224" y="2585493"/>
              <a:ext cx="2062321" cy="20623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1050"/>
            </a:p>
          </p:txBody>
        </p:sp>
      </p:grpSp>
      <p:sp>
        <p:nvSpPr>
          <p:cNvPr id="6" name="Rectángulo 5"/>
          <p:cNvSpPr/>
          <p:nvPr/>
        </p:nvSpPr>
        <p:spPr>
          <a:xfrm>
            <a:off x="5895661" y="3023850"/>
            <a:ext cx="2854310" cy="2617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050"/>
          </a:p>
        </p:txBody>
      </p:sp>
      <p:sp>
        <p:nvSpPr>
          <p:cNvPr id="11" name="Rectángulo 10"/>
          <p:cNvSpPr/>
          <p:nvPr/>
        </p:nvSpPr>
        <p:spPr>
          <a:xfrm>
            <a:off x="5795846" y="1806521"/>
            <a:ext cx="55988" cy="4499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050"/>
          </a:p>
        </p:txBody>
      </p:sp>
      <p:grpSp>
        <p:nvGrpSpPr>
          <p:cNvPr id="3" name="Agrupar 2"/>
          <p:cNvGrpSpPr/>
          <p:nvPr/>
        </p:nvGrpSpPr>
        <p:grpSpPr>
          <a:xfrm>
            <a:off x="5795846" y="2484562"/>
            <a:ext cx="5415934" cy="3216250"/>
            <a:chOff x="4851926" y="2632344"/>
            <a:chExt cx="5955909" cy="3631325"/>
          </a:xfrm>
        </p:grpSpPr>
        <p:graphicFrame>
          <p:nvGraphicFramePr>
            <p:cNvPr id="9" name="12 Gráfico"/>
            <p:cNvGraphicFramePr/>
            <p:nvPr>
              <p:extLst>
                <p:ext uri="{D42A27DB-BD31-4B8C-83A1-F6EECF244321}">
                  <p14:modId xmlns:p14="http://schemas.microsoft.com/office/powerpoint/2010/main" val="2932625937"/>
                </p:ext>
              </p:extLst>
            </p:nvPr>
          </p:nvGraphicFramePr>
          <p:xfrm>
            <a:off x="4851926" y="2632344"/>
            <a:ext cx="5955909" cy="363132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7" name="Elipse 6"/>
            <p:cNvSpPr/>
            <p:nvPr/>
          </p:nvSpPr>
          <p:spPr>
            <a:xfrm>
              <a:off x="6788100" y="3309307"/>
              <a:ext cx="2134484" cy="213448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1050" dirty="0"/>
            </a:p>
          </p:txBody>
        </p:sp>
      </p:grpSp>
      <p:pic>
        <p:nvPicPr>
          <p:cNvPr id="12" name="Picture 2">
            <a:extLst>
              <a:ext uri="{FF2B5EF4-FFF2-40B4-BE49-F238E27FC236}">
                <a16:creationId xmlns:a16="http://schemas.microsoft.com/office/drawing/2014/main" id="{6BA54719-A1D8-48DE-AA70-D0BB2D1895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68" t="221" r="20596" b="71240"/>
          <a:stretch/>
        </p:blipFill>
        <p:spPr bwMode="auto">
          <a:xfrm>
            <a:off x="6340168" y="910892"/>
            <a:ext cx="3278787" cy="1640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1128258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14310D6-8E06-492B-8669-5F222B5DE7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223" y="1058063"/>
            <a:ext cx="6795248" cy="544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210366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 idx="4294967295"/>
          </p:nvPr>
        </p:nvSpPr>
        <p:spPr>
          <a:xfrm>
            <a:off x="2335282" y="5664224"/>
            <a:ext cx="8637518" cy="613136"/>
          </a:xfrm>
        </p:spPr>
        <p:txBody>
          <a:bodyPr/>
          <a:lstStyle/>
          <a:p>
            <a:pPr algn="ctr"/>
            <a:r>
              <a:rPr lang="es-MX" sz="2000" dirty="0">
                <a:solidFill>
                  <a:schemeClr val="tx1"/>
                </a:solidFill>
              </a:rPr>
              <a:t>Porcentaje que considera que los recién graduados y nuevos contratados </a:t>
            </a:r>
            <a:r>
              <a:rPr lang="es-MX" sz="2000" b="1" dirty="0">
                <a:solidFill>
                  <a:schemeClr val="tx1"/>
                </a:solidFill>
              </a:rPr>
              <a:t>están preparados adecuadamente para el mercado laboral</a:t>
            </a:r>
            <a:endParaRPr lang="es-ES" sz="2000" b="1" dirty="0">
              <a:solidFill>
                <a:schemeClr val="tx1"/>
              </a:solidFill>
            </a:endParaRPr>
          </a:p>
        </p:txBody>
      </p:sp>
      <p:grpSp>
        <p:nvGrpSpPr>
          <p:cNvPr id="9" name="8 Grupo"/>
          <p:cNvGrpSpPr/>
          <p:nvPr/>
        </p:nvGrpSpPr>
        <p:grpSpPr>
          <a:xfrm>
            <a:off x="2064774" y="973395"/>
            <a:ext cx="7713407" cy="4557250"/>
            <a:chOff x="362857" y="1447800"/>
            <a:chExt cx="7698629" cy="5160526"/>
          </a:xfrm>
        </p:grpSpPr>
        <p:pic>
          <p:nvPicPr>
            <p:cNvPr id="2" name="1 Imagen"/>
            <p:cNvPicPr/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70" t="29457" b="27389"/>
            <a:stretch/>
          </p:blipFill>
          <p:spPr bwMode="auto">
            <a:xfrm>
              <a:off x="2235200" y="2307772"/>
              <a:ext cx="5826286" cy="430055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4 CuadroTexto"/>
            <p:cNvSpPr txBox="1"/>
            <p:nvPr/>
          </p:nvSpPr>
          <p:spPr>
            <a:xfrm>
              <a:off x="362857" y="2540699"/>
              <a:ext cx="1999343" cy="3955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MX" sz="1300" dirty="0"/>
                <a:t>Estados Unidos</a:t>
              </a:r>
            </a:p>
            <a:p>
              <a:pPr algn="r"/>
              <a:endParaRPr lang="es-MX" sz="1300" dirty="0"/>
            </a:p>
            <a:p>
              <a:pPr algn="r"/>
              <a:r>
                <a:rPr lang="es-MX" sz="1300" dirty="0"/>
                <a:t>India</a:t>
              </a:r>
            </a:p>
            <a:p>
              <a:pPr algn="r"/>
              <a:endParaRPr lang="es-MX" sz="1300" dirty="0"/>
            </a:p>
            <a:p>
              <a:pPr algn="r"/>
              <a:r>
                <a:rPr lang="es-MX" sz="1300" dirty="0"/>
                <a:t>Alemania</a:t>
              </a:r>
            </a:p>
            <a:p>
              <a:pPr algn="r"/>
              <a:endParaRPr lang="es-MX" sz="1300" dirty="0"/>
            </a:p>
            <a:p>
              <a:pPr algn="r"/>
              <a:r>
                <a:rPr lang="es-MX" sz="1300" b="1" dirty="0">
                  <a:solidFill>
                    <a:srgbClr val="E77C22"/>
                  </a:solidFill>
                </a:rPr>
                <a:t>México</a:t>
              </a:r>
            </a:p>
            <a:p>
              <a:pPr algn="r"/>
              <a:endParaRPr lang="es-MX" sz="1300" dirty="0"/>
            </a:p>
            <a:p>
              <a:pPr algn="r"/>
              <a:r>
                <a:rPr lang="es-MX" sz="1300" dirty="0"/>
                <a:t>Arabia Saudita</a:t>
              </a:r>
            </a:p>
            <a:p>
              <a:pPr algn="r"/>
              <a:endParaRPr lang="es-MX" sz="1300" dirty="0"/>
            </a:p>
            <a:p>
              <a:pPr algn="r"/>
              <a:r>
                <a:rPr lang="es-MX" sz="1300" dirty="0"/>
                <a:t>Turquía</a:t>
              </a:r>
            </a:p>
            <a:p>
              <a:pPr algn="r"/>
              <a:endParaRPr lang="es-MX" sz="1050" dirty="0"/>
            </a:p>
            <a:p>
              <a:pPr algn="r"/>
              <a:r>
                <a:rPr lang="es-MX" sz="1300" dirty="0"/>
                <a:t>Brasil</a:t>
              </a:r>
            </a:p>
            <a:p>
              <a:pPr algn="r"/>
              <a:endParaRPr lang="es-MX" sz="1050" dirty="0"/>
            </a:p>
            <a:p>
              <a:pPr algn="r"/>
              <a:r>
                <a:rPr lang="es-MX" sz="1300" dirty="0"/>
                <a:t>Reino Unido</a:t>
              </a:r>
            </a:p>
            <a:p>
              <a:pPr algn="r"/>
              <a:endParaRPr lang="es-MX" sz="1050" dirty="0"/>
            </a:p>
            <a:p>
              <a:pPr algn="r"/>
              <a:r>
                <a:rPr lang="es-MX" sz="1300" dirty="0" err="1"/>
                <a:t>Morocco</a:t>
              </a:r>
              <a:endParaRPr lang="es-ES" sz="1300" dirty="0"/>
            </a:p>
          </p:txBody>
        </p:sp>
        <p:sp>
          <p:nvSpPr>
            <p:cNvPr id="6" name="2 Título"/>
            <p:cNvSpPr txBox="1">
              <a:spLocks/>
            </p:cNvSpPr>
            <p:nvPr/>
          </p:nvSpPr>
          <p:spPr>
            <a:xfrm>
              <a:off x="2235200" y="1447800"/>
              <a:ext cx="1799941" cy="859972"/>
            </a:xfrm>
            <a:prstGeom prst="rect">
              <a:avLst/>
            </a:prstGeom>
          </p:spPr>
          <p:txBody>
            <a:bodyPr vert="horz" lIns="0" tIns="34290" rIns="0" bIns="0" rtlCol="0" anchor="t" anchorCtr="0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000" kern="1200">
                  <a:solidFill>
                    <a:srgbClr val="466EA5"/>
                  </a:solidFill>
                  <a:latin typeface="Arial" pitchFamily="34" charset="0"/>
                  <a:ea typeface="+mj-ea"/>
                  <a:cs typeface="Arial" pitchFamily="34" charset="0"/>
                </a:defRPr>
              </a:lvl1pPr>
            </a:lstStyle>
            <a:p>
              <a:r>
                <a:rPr lang="es-MX" sz="1350" b="1" dirty="0"/>
                <a:t>Perspectiva de instituciones educativas</a:t>
              </a:r>
              <a:endParaRPr lang="es-ES" sz="1350" b="1" dirty="0"/>
            </a:p>
          </p:txBody>
        </p:sp>
        <p:sp>
          <p:nvSpPr>
            <p:cNvPr id="7" name="2 Título"/>
            <p:cNvSpPr txBox="1">
              <a:spLocks/>
            </p:cNvSpPr>
            <p:nvPr/>
          </p:nvSpPr>
          <p:spPr>
            <a:xfrm>
              <a:off x="4191000" y="1643743"/>
              <a:ext cx="1752600" cy="685800"/>
            </a:xfrm>
            <a:prstGeom prst="rect">
              <a:avLst/>
            </a:prstGeom>
          </p:spPr>
          <p:txBody>
            <a:bodyPr vert="horz" lIns="0" tIns="34290" rIns="0" bIns="0" rtlCol="0" anchor="t" anchorCtr="0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000" kern="1200">
                  <a:solidFill>
                    <a:srgbClr val="466EA5"/>
                  </a:solidFill>
                  <a:latin typeface="Arial" pitchFamily="34" charset="0"/>
                  <a:ea typeface="+mj-ea"/>
                  <a:cs typeface="Arial" pitchFamily="34" charset="0"/>
                </a:defRPr>
              </a:lvl1pPr>
            </a:lstStyle>
            <a:p>
              <a:r>
                <a:rPr lang="es-MX" sz="1350" b="1" dirty="0"/>
                <a:t>Perspectiva de empleadores</a:t>
              </a:r>
              <a:endParaRPr lang="es-ES" sz="1350" b="1" dirty="0"/>
            </a:p>
          </p:txBody>
        </p:sp>
        <p:sp>
          <p:nvSpPr>
            <p:cNvPr id="8" name="2 Título"/>
            <p:cNvSpPr txBox="1">
              <a:spLocks/>
            </p:cNvSpPr>
            <p:nvPr/>
          </p:nvSpPr>
          <p:spPr>
            <a:xfrm>
              <a:off x="6248400" y="1943099"/>
              <a:ext cx="1447800" cy="386443"/>
            </a:xfrm>
            <a:prstGeom prst="rect">
              <a:avLst/>
            </a:prstGeom>
          </p:spPr>
          <p:txBody>
            <a:bodyPr vert="horz" lIns="0" tIns="34290" rIns="0" bIns="0" rtlCol="0" anchor="t" anchorCtr="0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000" kern="1200">
                  <a:solidFill>
                    <a:srgbClr val="466EA5"/>
                  </a:solidFill>
                  <a:latin typeface="Arial" pitchFamily="34" charset="0"/>
                  <a:ea typeface="+mj-ea"/>
                  <a:cs typeface="Arial" pitchFamily="34" charset="0"/>
                </a:defRPr>
              </a:lvl1pPr>
            </a:lstStyle>
            <a:p>
              <a:pPr algn="ctr"/>
              <a:r>
                <a:rPr lang="es-MX" sz="1350" b="1" dirty="0"/>
                <a:t>Diferencia</a:t>
              </a:r>
              <a:endParaRPr lang="es-ES" sz="1350" b="1" dirty="0"/>
            </a:p>
          </p:txBody>
        </p:sp>
      </p:grpSp>
      <p:sp>
        <p:nvSpPr>
          <p:cNvPr id="10" name="9 CuadroTexto"/>
          <p:cNvSpPr txBox="1"/>
          <p:nvPr/>
        </p:nvSpPr>
        <p:spPr>
          <a:xfrm>
            <a:off x="5241363" y="6520578"/>
            <a:ext cx="25090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00" dirty="0">
                <a:solidFill>
                  <a:schemeClr val="bg1">
                    <a:lumMod val="50000"/>
                  </a:schemeClr>
                </a:solidFill>
              </a:rPr>
              <a:t>Fuente: Encuesta </a:t>
            </a:r>
            <a:r>
              <a:rPr lang="es-MX" sz="900" dirty="0" err="1">
                <a:solidFill>
                  <a:schemeClr val="bg1">
                    <a:lumMod val="50000"/>
                  </a:schemeClr>
                </a:solidFill>
              </a:rPr>
              <a:t>McKinsey</a:t>
            </a:r>
            <a:r>
              <a:rPr lang="es-MX" sz="9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MX" sz="900" dirty="0" err="1">
                <a:solidFill>
                  <a:schemeClr val="bg1">
                    <a:lumMod val="50000"/>
                  </a:schemeClr>
                </a:solidFill>
              </a:rPr>
              <a:t>Ago-Sep</a:t>
            </a:r>
            <a:r>
              <a:rPr lang="es-MX" sz="900" dirty="0">
                <a:solidFill>
                  <a:schemeClr val="bg1">
                    <a:lumMod val="50000"/>
                  </a:schemeClr>
                </a:solidFill>
              </a:rPr>
              <a:t> 2012</a:t>
            </a:r>
            <a:endParaRPr lang="es-ES" sz="9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7 Rectángulo redondeado"/>
          <p:cNvSpPr/>
          <p:nvPr/>
        </p:nvSpPr>
        <p:spPr>
          <a:xfrm>
            <a:off x="3050826" y="3088902"/>
            <a:ext cx="6550374" cy="340098"/>
          </a:xfrm>
          <a:prstGeom prst="roundRect">
            <a:avLst/>
          </a:prstGeom>
          <a:noFill/>
          <a:ln w="762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05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824268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2834648" y="6488194"/>
            <a:ext cx="271805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>
                <a:solidFill>
                  <a:schemeClr val="bg1">
                    <a:lumMod val="50000"/>
                  </a:schemeClr>
                </a:solidFill>
              </a:rPr>
              <a:t>Fuente: Encuesta </a:t>
            </a:r>
            <a:r>
              <a:rPr lang="es-MX" sz="800" dirty="0" err="1">
                <a:solidFill>
                  <a:schemeClr val="bg1">
                    <a:lumMod val="50000"/>
                  </a:schemeClr>
                </a:solidFill>
              </a:rPr>
              <a:t>McKinsey</a:t>
            </a:r>
            <a:r>
              <a:rPr lang="es-MX" sz="8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s-MX" sz="800" dirty="0" err="1">
                <a:solidFill>
                  <a:schemeClr val="bg1">
                    <a:lumMod val="50000"/>
                  </a:schemeClr>
                </a:solidFill>
              </a:rPr>
              <a:t>Ago-Sep</a:t>
            </a:r>
            <a:r>
              <a:rPr lang="es-MX" sz="800" dirty="0">
                <a:solidFill>
                  <a:schemeClr val="bg1">
                    <a:lumMod val="50000"/>
                  </a:schemeClr>
                </a:solidFill>
              </a:rPr>
              <a:t> 2012</a:t>
            </a:r>
            <a:endParaRPr lang="es-E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2 Título"/>
          <p:cNvSpPr txBox="1">
            <a:spLocks/>
          </p:cNvSpPr>
          <p:nvPr/>
        </p:nvSpPr>
        <p:spPr>
          <a:xfrm>
            <a:off x="1665921" y="2061708"/>
            <a:ext cx="3077205" cy="273458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rgbClr val="466EA5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s-MX" sz="2800" dirty="0">
                <a:solidFill>
                  <a:srgbClr val="282A32"/>
                </a:solidFill>
              </a:rPr>
              <a:t>Porcentaje de empleadores que están </a:t>
            </a:r>
            <a:r>
              <a:rPr lang="es-MX" sz="2800" b="1" dirty="0">
                <a:solidFill>
                  <a:srgbClr val="282A32"/>
                </a:solidFill>
              </a:rPr>
              <a:t>dispuestos </a:t>
            </a:r>
            <a:br>
              <a:rPr lang="es-MX" sz="2800" b="1" dirty="0">
                <a:solidFill>
                  <a:srgbClr val="282A32"/>
                </a:solidFill>
              </a:rPr>
            </a:br>
            <a:r>
              <a:rPr lang="es-MX" sz="2800" b="1" dirty="0">
                <a:solidFill>
                  <a:srgbClr val="282A32"/>
                </a:solidFill>
              </a:rPr>
              <a:t>a pagar más </a:t>
            </a:r>
            <a:r>
              <a:rPr lang="es-MX" sz="2400" i="1" dirty="0">
                <a:solidFill>
                  <a:srgbClr val="282A32"/>
                </a:solidFill>
              </a:rPr>
              <a:t>(en promedio 22%) </a:t>
            </a:r>
          </a:p>
          <a:p>
            <a:r>
              <a:rPr lang="es-MX" sz="2800" b="1" dirty="0">
                <a:solidFill>
                  <a:srgbClr val="282A32"/>
                </a:solidFill>
              </a:rPr>
              <a:t>por el Talento</a:t>
            </a:r>
          </a:p>
          <a:p>
            <a:r>
              <a:rPr lang="es-MX" sz="2800" b="1" dirty="0">
                <a:solidFill>
                  <a:srgbClr val="282A32"/>
                </a:solidFill>
              </a:rPr>
              <a:t>adecuado</a:t>
            </a:r>
            <a:endParaRPr lang="es-ES" sz="2800" b="1" dirty="0">
              <a:solidFill>
                <a:srgbClr val="282A32"/>
              </a:solidFill>
            </a:endParaRPr>
          </a:p>
        </p:txBody>
      </p:sp>
      <p:grpSp>
        <p:nvGrpSpPr>
          <p:cNvPr id="9" name="8 Grupo"/>
          <p:cNvGrpSpPr/>
          <p:nvPr/>
        </p:nvGrpSpPr>
        <p:grpSpPr>
          <a:xfrm>
            <a:off x="5430759" y="1728050"/>
            <a:ext cx="3061542" cy="4457900"/>
            <a:chOff x="210457" y="1600200"/>
            <a:chExt cx="3331029" cy="4850298"/>
          </a:xfrm>
        </p:grpSpPr>
        <p:pic>
          <p:nvPicPr>
            <p:cNvPr id="2" name="1 Imagen"/>
            <p:cNvPicPr/>
            <p:nvPr/>
          </p:nvPicPr>
          <p:blipFill rotWithShape="1">
            <a:blip r:embed="rId3"/>
            <a:srcRect l="-1" t="16311" r="81057" b="20784"/>
            <a:stretch/>
          </p:blipFill>
          <p:spPr bwMode="auto">
            <a:xfrm>
              <a:off x="1196523" y="1600200"/>
              <a:ext cx="2344963" cy="4850298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5" name="4 CuadroTexto"/>
            <p:cNvSpPr txBox="1"/>
            <p:nvPr/>
          </p:nvSpPr>
          <p:spPr>
            <a:xfrm>
              <a:off x="210457" y="1676400"/>
              <a:ext cx="1999342" cy="430887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s-MX" sz="1200" dirty="0"/>
                <a:t>Estados Unidos</a:t>
              </a:r>
            </a:p>
            <a:p>
              <a:pPr algn="r"/>
              <a:endParaRPr lang="es-MX" sz="1200" dirty="0"/>
            </a:p>
            <a:p>
              <a:pPr algn="r"/>
              <a:r>
                <a:rPr lang="es-MX" sz="1200" dirty="0"/>
                <a:t>India</a:t>
              </a:r>
            </a:p>
            <a:p>
              <a:pPr algn="r"/>
              <a:endParaRPr lang="es-MX" sz="1200" dirty="0"/>
            </a:p>
            <a:p>
              <a:pPr algn="r"/>
              <a:r>
                <a:rPr lang="es-MX" sz="1200" dirty="0"/>
                <a:t>Alemania</a:t>
              </a:r>
            </a:p>
            <a:p>
              <a:pPr algn="r"/>
              <a:endParaRPr lang="es-MX" sz="1200" dirty="0"/>
            </a:p>
            <a:p>
              <a:pPr algn="r"/>
              <a:r>
                <a:rPr lang="es-MX" sz="1200" dirty="0"/>
                <a:t>Brasil </a:t>
              </a:r>
            </a:p>
            <a:p>
              <a:pPr algn="r"/>
              <a:endParaRPr lang="es-MX" sz="1200" dirty="0"/>
            </a:p>
            <a:p>
              <a:pPr algn="r"/>
              <a:r>
                <a:rPr lang="es-MX" sz="1200" dirty="0"/>
                <a:t>Turquía </a:t>
              </a:r>
            </a:p>
            <a:p>
              <a:pPr algn="r"/>
              <a:endParaRPr lang="es-MX" sz="1200" dirty="0"/>
            </a:p>
            <a:p>
              <a:pPr algn="r"/>
              <a:r>
                <a:rPr lang="es-MX" sz="1200" b="1" dirty="0">
                  <a:solidFill>
                    <a:srgbClr val="E77C22"/>
                  </a:solidFill>
                </a:rPr>
                <a:t>México</a:t>
              </a:r>
            </a:p>
            <a:p>
              <a:pPr algn="r"/>
              <a:endParaRPr lang="es-MX" sz="1200" dirty="0"/>
            </a:p>
            <a:p>
              <a:pPr algn="r"/>
              <a:r>
                <a:rPr lang="es-MX" sz="1200" dirty="0"/>
                <a:t>Reino Unido</a:t>
              </a:r>
            </a:p>
            <a:p>
              <a:pPr algn="r"/>
              <a:endParaRPr lang="es-MX" sz="1200" dirty="0"/>
            </a:p>
            <a:p>
              <a:pPr algn="r"/>
              <a:r>
                <a:rPr lang="es-MX" sz="1200" dirty="0"/>
                <a:t>Arabia Saudita</a:t>
              </a:r>
            </a:p>
            <a:p>
              <a:pPr algn="r"/>
              <a:endParaRPr lang="es-MX" sz="1200" dirty="0"/>
            </a:p>
            <a:p>
              <a:pPr algn="r"/>
              <a:r>
                <a:rPr lang="es-MX" sz="1200" dirty="0" err="1"/>
                <a:t>Morocco</a:t>
              </a:r>
              <a:endParaRPr lang="es-ES" sz="1200" dirty="0"/>
            </a:p>
          </p:txBody>
        </p:sp>
      </p:grpSp>
      <p:sp>
        <p:nvSpPr>
          <p:cNvPr id="12" name="7 Rectángulo redondeado"/>
          <p:cNvSpPr/>
          <p:nvPr/>
        </p:nvSpPr>
        <p:spPr>
          <a:xfrm>
            <a:off x="6500144" y="3613354"/>
            <a:ext cx="1977409" cy="328897"/>
          </a:xfrm>
          <a:prstGeom prst="roundRect">
            <a:avLst/>
          </a:prstGeom>
          <a:noFill/>
          <a:ln w="762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05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610949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" name="Shape 38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3000" y="83820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Shape 383"/>
          <p:cNvSpPr txBox="1"/>
          <p:nvPr/>
        </p:nvSpPr>
        <p:spPr>
          <a:xfrm>
            <a:off x="3193075" y="381003"/>
            <a:ext cx="7086600" cy="186213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algn="ctr">
              <a:buSzPct val="25000"/>
            </a:pPr>
            <a:r>
              <a:rPr lang="en-US" sz="11500">
                <a:solidFill>
                  <a:srgbClr val="090909"/>
                </a:solidFill>
              </a:rPr>
              <a:t>ESTO ES</a:t>
            </a:r>
          </a:p>
        </p:txBody>
      </p:sp>
    </p:spTree>
    <p:extLst>
      <p:ext uri="{BB962C8B-B14F-4D97-AF65-F5344CB8AC3E}">
        <p14:creationId xmlns:p14="http://schemas.microsoft.com/office/powerpoint/2010/main" val="800755181"/>
      </p:ext>
    </p:extLst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6" name="3 Grupo"/>
          <p:cNvGrpSpPr>
            <a:grpSpLocks/>
          </p:cNvGrpSpPr>
          <p:nvPr/>
        </p:nvGrpSpPr>
        <p:grpSpPr bwMode="auto">
          <a:xfrm>
            <a:off x="2802889" y="2232338"/>
            <a:ext cx="6083572" cy="4625662"/>
            <a:chOff x="-1241187" y="1371600"/>
            <a:chExt cx="6866866" cy="5506504"/>
          </a:xfrm>
        </p:grpSpPr>
        <p:grpSp>
          <p:nvGrpSpPr>
            <p:cNvPr id="13319" name="4 Grupo"/>
            <p:cNvGrpSpPr>
              <a:grpSpLocks/>
            </p:cNvGrpSpPr>
            <p:nvPr/>
          </p:nvGrpSpPr>
          <p:grpSpPr bwMode="auto">
            <a:xfrm>
              <a:off x="-1241187" y="1371600"/>
              <a:ext cx="6866866" cy="5506504"/>
              <a:chOff x="-573470" y="3276600"/>
              <a:chExt cx="4808642" cy="3474294"/>
            </a:xfrm>
          </p:grpSpPr>
          <p:sp>
            <p:nvSpPr>
              <p:cNvPr id="12" name="Rounded Rectangle 19"/>
              <p:cNvSpPr/>
              <p:nvPr/>
            </p:nvSpPr>
            <p:spPr>
              <a:xfrm>
                <a:off x="348979" y="3276600"/>
                <a:ext cx="3361614" cy="3410513"/>
              </a:xfrm>
              <a:prstGeom prst="round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ctr">
                  <a:defRPr/>
                </a:pPr>
                <a:endParaRPr lang="en-US" dirty="0"/>
              </a:p>
              <a:p>
                <a:pPr algn="ctr">
                  <a:defRPr/>
                </a:pPr>
                <a:endParaRPr lang="en-US" dirty="0"/>
              </a:p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3" name="Rounded Rectangle 17"/>
              <p:cNvSpPr/>
              <p:nvPr/>
            </p:nvSpPr>
            <p:spPr>
              <a:xfrm>
                <a:off x="373054" y="3733902"/>
                <a:ext cx="3360347" cy="2971261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pic>
            <p:nvPicPr>
              <p:cNvPr id="13328" name="Picture 1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573470" y="3779094"/>
                <a:ext cx="4808642" cy="2971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29" name="TextBox 23"/>
              <p:cNvSpPr txBox="1">
                <a:spLocks noChangeArrowheads="1"/>
              </p:cNvSpPr>
              <p:nvPr/>
            </p:nvSpPr>
            <p:spPr bwMode="auto">
              <a:xfrm>
                <a:off x="752745" y="3352800"/>
                <a:ext cx="2625608" cy="3005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/>
                <a:r>
                  <a:rPr lang="en-US" altLang="es-MX" sz="2000" dirty="0" err="1">
                    <a:solidFill>
                      <a:schemeClr val="bg1"/>
                    </a:solidFill>
                  </a:rPr>
                  <a:t>Ecosistema</a:t>
                </a:r>
                <a:r>
                  <a:rPr lang="en-US" altLang="es-MX" sz="2000" dirty="0">
                    <a:solidFill>
                      <a:schemeClr val="bg1"/>
                    </a:solidFill>
                  </a:rPr>
                  <a:t> </a:t>
                </a:r>
                <a:r>
                  <a:rPr lang="en-US" altLang="es-MX" sz="2000" dirty="0" err="1">
                    <a:solidFill>
                      <a:schemeClr val="bg1"/>
                    </a:solidFill>
                  </a:rPr>
                  <a:t>desbalanceado</a:t>
                </a:r>
                <a:endParaRPr lang="en-US" altLang="es-MX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5 Elipse"/>
            <p:cNvSpPr/>
            <p:nvPr/>
          </p:nvSpPr>
          <p:spPr>
            <a:xfrm>
              <a:off x="1862022" y="2681945"/>
              <a:ext cx="957200" cy="1050948"/>
            </a:xfrm>
            <a:prstGeom prst="ellipse">
              <a:avLst/>
            </a:prstGeom>
            <a:solidFill>
              <a:srgbClr val="DC8633"/>
            </a:solidFill>
            <a:ln>
              <a:solidFill>
                <a:srgbClr val="DC8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MX"/>
            </a:p>
          </p:txBody>
        </p:sp>
        <p:sp>
          <p:nvSpPr>
            <p:cNvPr id="7" name="6 Elipse"/>
            <p:cNvSpPr/>
            <p:nvPr/>
          </p:nvSpPr>
          <p:spPr>
            <a:xfrm>
              <a:off x="823397" y="3935071"/>
              <a:ext cx="1158048" cy="1163480"/>
            </a:xfrm>
            <a:prstGeom prst="ellipse">
              <a:avLst/>
            </a:prstGeom>
            <a:solidFill>
              <a:srgbClr val="8CA6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MX"/>
            </a:p>
          </p:txBody>
        </p:sp>
        <p:sp>
          <p:nvSpPr>
            <p:cNvPr id="8" name="7 Elipse"/>
            <p:cNvSpPr/>
            <p:nvPr/>
          </p:nvSpPr>
          <p:spPr>
            <a:xfrm>
              <a:off x="2285433" y="4724712"/>
              <a:ext cx="1565175" cy="1550671"/>
            </a:xfrm>
            <a:prstGeom prst="ellipse">
              <a:avLst/>
            </a:prstGeom>
            <a:solidFill>
              <a:srgbClr val="5E8AB4"/>
            </a:solidFill>
            <a:ln>
              <a:solidFill>
                <a:srgbClr val="5E8A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MX" sz="2400"/>
            </a:p>
          </p:txBody>
        </p:sp>
        <p:sp>
          <p:nvSpPr>
            <p:cNvPr id="13323" name="8 CuadroTexto"/>
            <p:cNvSpPr txBox="1">
              <a:spLocks noChangeArrowheads="1"/>
            </p:cNvSpPr>
            <p:nvPr/>
          </p:nvSpPr>
          <p:spPr bwMode="auto">
            <a:xfrm>
              <a:off x="762000" y="4191531"/>
              <a:ext cx="1327633" cy="696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s-MX" altLang="es-MX" sz="1600" dirty="0">
                  <a:solidFill>
                    <a:schemeClr val="bg1"/>
                  </a:solidFill>
                </a:rPr>
                <a:t>El negocio es global</a:t>
              </a:r>
            </a:p>
          </p:txBody>
        </p:sp>
        <p:sp>
          <p:nvSpPr>
            <p:cNvPr id="13324" name="9 CuadroTexto"/>
            <p:cNvSpPr txBox="1">
              <a:spLocks noChangeArrowheads="1"/>
            </p:cNvSpPr>
            <p:nvPr/>
          </p:nvSpPr>
          <p:spPr bwMode="auto">
            <a:xfrm>
              <a:off x="1862022" y="2845533"/>
              <a:ext cx="1086966" cy="887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s-MX" altLang="es-MX" dirty="0">
                  <a:solidFill>
                    <a:schemeClr val="bg1"/>
                  </a:solidFill>
                </a:rPr>
                <a:t>El gobierno es local </a:t>
              </a:r>
            </a:p>
          </p:txBody>
        </p:sp>
        <p:sp>
          <p:nvSpPr>
            <p:cNvPr id="13325" name="10 CuadroTexto"/>
            <p:cNvSpPr txBox="1">
              <a:spLocks noChangeArrowheads="1"/>
            </p:cNvSpPr>
            <p:nvPr/>
          </p:nvSpPr>
          <p:spPr bwMode="auto">
            <a:xfrm>
              <a:off x="2443772" y="5098551"/>
              <a:ext cx="1325977" cy="6228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s-MX" altLang="es-MX" dirty="0">
                  <a:solidFill>
                    <a:schemeClr val="bg1"/>
                  </a:solidFill>
                </a:rPr>
                <a:t>El talento es móvil</a:t>
              </a:r>
            </a:p>
          </p:txBody>
        </p:sp>
      </p:grpSp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9577" y="1827361"/>
            <a:ext cx="8370197" cy="282099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E713D900-F208-407F-A668-B424157F1B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365" y="372097"/>
            <a:ext cx="9821507" cy="146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955082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/>
          <p:cNvSpPr/>
          <p:nvPr/>
        </p:nvSpPr>
        <p:spPr>
          <a:xfrm>
            <a:off x="6572597" y="2662220"/>
            <a:ext cx="304800" cy="1854362"/>
          </a:xfrm>
          <a:prstGeom prst="rect">
            <a:avLst/>
          </a:prstGeom>
          <a:solidFill>
            <a:srgbClr val="E5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" name="Rectángulo 2"/>
          <p:cNvSpPr/>
          <p:nvPr/>
        </p:nvSpPr>
        <p:spPr>
          <a:xfrm>
            <a:off x="1503428" y="2007599"/>
            <a:ext cx="87645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dirty="0">
                <a:latin typeface="Arial" panose="020B0604020202020204" pitchFamily="34" charset="0"/>
                <a:cs typeface="Arial" panose="020B0604020202020204" pitchFamily="34" charset="0"/>
              </a:rPr>
              <a:t>La tecnología está transformando la necesidad de infraestructura física y de activos, permitiendo a las organizaciones crear valor a través de la captura, análisis e intercambio de grandes cantidades de datos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_tradnl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64474" t="22139" b="36604"/>
          <a:stretch/>
        </p:blipFill>
        <p:spPr>
          <a:xfrm>
            <a:off x="6808816" y="2662220"/>
            <a:ext cx="3624859" cy="1852558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1903884" y="4563493"/>
            <a:ext cx="38693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1800" dirty="0">
                <a:solidFill>
                  <a:srgbClr val="D44F5C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Procesos tradicionales</a:t>
            </a:r>
            <a:endParaRPr lang="es-MX" sz="2800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Procesos en una sola vía impulsan la cadena de valor </a:t>
            </a:r>
            <a:endParaRPr lang="es-MX" sz="1600" dirty="0">
              <a:solidFill>
                <a:schemeClr val="tx1"/>
              </a:solidFill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Enfoque en el valor del cliente </a:t>
            </a:r>
            <a:endParaRPr lang="es-MX" sz="1600" dirty="0">
              <a:solidFill>
                <a:schemeClr val="tx1"/>
              </a:solidFill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Procesos internos optimizados </a:t>
            </a:r>
            <a:endParaRPr lang="es-MX" sz="1600" dirty="0">
              <a:solidFill>
                <a:schemeClr val="tx1"/>
              </a:solidFill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Control de recursos </a:t>
            </a:r>
            <a:endParaRPr lang="es-MX" sz="1600" dirty="0">
              <a:solidFill>
                <a:schemeClr val="tx1"/>
              </a:solidFill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Modelo de promover y vender </a:t>
            </a:r>
            <a:endParaRPr lang="es-MX" sz="1600" dirty="0">
              <a:solidFill>
                <a:schemeClr val="tx1"/>
              </a:solidFill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6312435" y="4522057"/>
            <a:ext cx="410836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1800" dirty="0">
                <a:solidFill>
                  <a:srgbClr val="70A196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Plataformas</a:t>
            </a:r>
            <a:endParaRPr lang="es-MX" sz="1800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Bidireccional, cadena de valor de  redes </a:t>
            </a:r>
            <a:endParaRPr lang="es-MX" sz="1600" dirty="0">
              <a:solidFill>
                <a:schemeClr val="tx1"/>
              </a:solidFill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Enfoque en el ecosistema de valor </a:t>
            </a:r>
            <a:endParaRPr lang="es-MX" sz="1600" dirty="0">
              <a:solidFill>
                <a:schemeClr val="tx1"/>
              </a:solidFill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Facilitación de interacción externa </a:t>
            </a:r>
            <a:endParaRPr lang="es-MX" sz="1600" dirty="0">
              <a:solidFill>
                <a:schemeClr val="tx1"/>
              </a:solidFill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Orquestación de recursos </a:t>
            </a:r>
            <a:endParaRPr lang="es-MX" sz="1600" dirty="0">
              <a:solidFill>
                <a:schemeClr val="tx1"/>
              </a:solidFill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Modelo de atraer y ofrecer una experiencia </a:t>
            </a:r>
            <a:endParaRPr lang="es-MX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8010357" y="2696632"/>
            <a:ext cx="882529" cy="215444"/>
          </a:xfrm>
          <a:prstGeom prst="rect">
            <a:avLst/>
          </a:prstGeom>
          <a:solidFill>
            <a:srgbClr val="EBEEF4"/>
          </a:solidFill>
        </p:spPr>
        <p:txBody>
          <a:bodyPr wrap="square">
            <a:spAutoFit/>
          </a:bodyPr>
          <a:lstStyle/>
          <a:p>
            <a:r>
              <a:rPr lang="es-ES_tradnl" sz="800" dirty="0">
                <a:solidFill>
                  <a:schemeClr val="tx1"/>
                </a:solidFill>
                <a:latin typeface="+mj-lt"/>
                <a:ea typeface="MS Mincho"/>
                <a:cs typeface="Times New Roman" panose="02020603050405020304" pitchFamily="18" charset="0"/>
              </a:rPr>
              <a:t>Consumidores</a:t>
            </a:r>
            <a:endParaRPr lang="es-MX" sz="800" dirty="0">
              <a:solidFill>
                <a:schemeClr val="tx1"/>
              </a:solidFill>
              <a:latin typeface="+mj-lt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6572597" y="3708958"/>
            <a:ext cx="609600" cy="215444"/>
          </a:xfrm>
          <a:prstGeom prst="rect">
            <a:avLst/>
          </a:prstGeom>
          <a:solidFill>
            <a:srgbClr val="EBEEF4"/>
          </a:solidFill>
        </p:spPr>
        <p:txBody>
          <a:bodyPr wrap="square">
            <a:spAutoFit/>
          </a:bodyPr>
          <a:lstStyle/>
          <a:p>
            <a:r>
              <a:rPr lang="es-ES_tradnl" sz="800" dirty="0">
                <a:solidFill>
                  <a:schemeClr val="tx1"/>
                </a:solidFill>
                <a:latin typeface="+mj-lt"/>
                <a:ea typeface="MS Mincho"/>
                <a:cs typeface="Times New Roman" panose="02020603050405020304" pitchFamily="18" charset="0"/>
              </a:rPr>
              <a:t>Canales</a:t>
            </a:r>
            <a:endParaRPr lang="es-MX" sz="800" dirty="0">
              <a:solidFill>
                <a:schemeClr val="tx1"/>
              </a:solidFill>
              <a:latin typeface="+mj-lt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7" name="Flecha derecha 6"/>
          <p:cNvSpPr/>
          <p:nvPr/>
        </p:nvSpPr>
        <p:spPr>
          <a:xfrm>
            <a:off x="5491749" y="3363164"/>
            <a:ext cx="1147266" cy="8130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Rectángulo 11"/>
          <p:cNvSpPr/>
          <p:nvPr/>
        </p:nvSpPr>
        <p:spPr>
          <a:xfrm>
            <a:off x="9446971" y="3654371"/>
            <a:ext cx="487487" cy="215444"/>
          </a:xfrm>
          <a:prstGeom prst="rect">
            <a:avLst/>
          </a:prstGeom>
          <a:solidFill>
            <a:srgbClr val="EBEEF4"/>
          </a:solidFill>
        </p:spPr>
        <p:txBody>
          <a:bodyPr wrap="square">
            <a:spAutoFit/>
          </a:bodyPr>
          <a:lstStyle/>
          <a:p>
            <a:pPr>
              <a:tabLst>
                <a:tab pos="4043680" algn="l"/>
              </a:tabLst>
            </a:pPr>
            <a:r>
              <a:rPr lang="es-ES_tradnl" sz="800" dirty="0">
                <a:solidFill>
                  <a:schemeClr val="tx1"/>
                </a:solidFill>
                <a:latin typeface="+mj-lt"/>
                <a:ea typeface="MS Mincho"/>
                <a:cs typeface="Times New Roman" panose="02020603050405020304" pitchFamily="18" charset="0"/>
              </a:rPr>
              <a:t>Valor</a:t>
            </a:r>
            <a:endParaRPr lang="es-MX" sz="800" dirty="0">
              <a:solidFill>
                <a:schemeClr val="tx1"/>
              </a:solidFill>
              <a:latin typeface="+mj-lt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7786040" y="4022354"/>
            <a:ext cx="767529" cy="215444"/>
          </a:xfrm>
          <a:prstGeom prst="rect">
            <a:avLst/>
          </a:prstGeom>
          <a:solidFill>
            <a:srgbClr val="EBEEF4"/>
          </a:solidFill>
        </p:spPr>
        <p:txBody>
          <a:bodyPr wrap="square">
            <a:spAutoFit/>
          </a:bodyPr>
          <a:lstStyle/>
          <a:p>
            <a:r>
              <a:rPr lang="es-ES_tradnl" sz="800" dirty="0">
                <a:solidFill>
                  <a:schemeClr val="tx1"/>
                </a:solidFill>
                <a:latin typeface="+mj-lt"/>
                <a:ea typeface="MS Mincho"/>
                <a:cs typeface="Times New Roman" panose="02020603050405020304" pitchFamily="18" charset="0"/>
              </a:rPr>
              <a:t>Plataformas</a:t>
            </a:r>
          </a:p>
        </p:txBody>
      </p:sp>
      <p:sp>
        <p:nvSpPr>
          <p:cNvPr id="14" name="Rectángulo 13"/>
          <p:cNvSpPr/>
          <p:nvPr/>
        </p:nvSpPr>
        <p:spPr>
          <a:xfrm>
            <a:off x="9537184" y="2865224"/>
            <a:ext cx="896491" cy="215444"/>
          </a:xfrm>
          <a:prstGeom prst="rect">
            <a:avLst/>
          </a:prstGeom>
          <a:solidFill>
            <a:srgbClr val="EBEEF4"/>
          </a:solidFill>
        </p:spPr>
        <p:txBody>
          <a:bodyPr wrap="square">
            <a:spAutoFit/>
          </a:bodyPr>
          <a:lstStyle/>
          <a:p>
            <a:r>
              <a:rPr lang="es-ES_tradnl" sz="800" dirty="0">
                <a:solidFill>
                  <a:schemeClr val="tx1"/>
                </a:solidFill>
                <a:latin typeface="+mj-lt"/>
                <a:ea typeface="MS Mincho"/>
                <a:cs typeface="Times New Roman" panose="02020603050405020304" pitchFamily="18" charset="0"/>
              </a:rPr>
              <a:t>Productores</a:t>
            </a:r>
            <a:endParaRPr lang="es-MX" sz="800" dirty="0">
              <a:solidFill>
                <a:schemeClr val="tx1"/>
              </a:solidFill>
              <a:latin typeface="+mj-lt"/>
              <a:ea typeface="MS Mincho"/>
              <a:cs typeface="Times New Roman" panose="02020603050405020304" pitchFamily="18" charset="0"/>
            </a:endParaRP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267" y="3080668"/>
            <a:ext cx="4141762" cy="147528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41390A3E-0816-4E65-B9BC-3176982942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4628" y="619111"/>
            <a:ext cx="9821507" cy="146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725240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697392" y="1453417"/>
            <a:ext cx="87645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dirty="0">
                <a:latin typeface="Arial" panose="020B0604020202020204" pitchFamily="34" charset="0"/>
                <a:cs typeface="Arial" panose="020B0604020202020204" pitchFamily="34" charset="0"/>
              </a:rPr>
              <a:t>La tecnología está transformando la necesidad de infraestructura física y de activos, permitiendo a las organizaciones crear valor a través de la captura, análisis e intercambio de grandes cantidades de datos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_tradnl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680740" y="1015833"/>
            <a:ext cx="65235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_tradnl" sz="2400" b="1" dirty="0">
                <a:solidFill>
                  <a:srgbClr val="3A85B7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Transformación de los modelos de negocio</a:t>
            </a:r>
            <a:endParaRPr lang="es-MX" b="1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2097848" y="4009311"/>
            <a:ext cx="38693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1800" dirty="0">
                <a:solidFill>
                  <a:srgbClr val="D44F5C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Procesos tradicionales</a:t>
            </a:r>
            <a:endParaRPr lang="es-MX" sz="2800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Procesos en una sola vía impulsan la cadena de valor </a:t>
            </a:r>
            <a:endParaRPr lang="es-MX" sz="1600" dirty="0">
              <a:solidFill>
                <a:schemeClr val="tx1"/>
              </a:solidFill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Enfoque en el valor del cliente </a:t>
            </a:r>
            <a:endParaRPr lang="es-MX" sz="1600" dirty="0">
              <a:solidFill>
                <a:schemeClr val="tx1"/>
              </a:solidFill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Procesos internos optimizados </a:t>
            </a:r>
            <a:endParaRPr lang="es-MX" sz="1600" dirty="0">
              <a:solidFill>
                <a:schemeClr val="tx1"/>
              </a:solidFill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Control de recursos </a:t>
            </a:r>
            <a:endParaRPr lang="es-MX" sz="1600" dirty="0">
              <a:solidFill>
                <a:schemeClr val="tx1"/>
              </a:solidFill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Modelo de promover y vender </a:t>
            </a:r>
            <a:endParaRPr lang="es-MX" sz="1600" dirty="0">
              <a:solidFill>
                <a:schemeClr val="tx1"/>
              </a:solidFill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</p:txBody>
      </p:sp>
      <p:sp>
        <p:nvSpPr>
          <p:cNvPr id="7" name="Flecha derecha 6"/>
          <p:cNvSpPr/>
          <p:nvPr/>
        </p:nvSpPr>
        <p:spPr>
          <a:xfrm>
            <a:off x="5685713" y="2808982"/>
            <a:ext cx="1147266" cy="8130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31" y="2526486"/>
            <a:ext cx="4141762" cy="1475280"/>
          </a:xfrm>
          <a:prstGeom prst="rect">
            <a:avLst/>
          </a:prstGeom>
        </p:spPr>
      </p:pic>
      <p:sp>
        <p:nvSpPr>
          <p:cNvPr id="16" name="Shape 322">
            <a:extLst>
              <a:ext uri="{FF2B5EF4-FFF2-40B4-BE49-F238E27FC236}">
                <a16:creationId xmlns:a16="http://schemas.microsoft.com/office/drawing/2014/main" id="{AAE89B19-2B51-416E-948B-62BF2D96B307}"/>
              </a:ext>
            </a:extLst>
          </p:cNvPr>
          <p:cNvSpPr/>
          <p:nvPr/>
        </p:nvSpPr>
        <p:spPr>
          <a:xfrm>
            <a:off x="7180093" y="2373173"/>
            <a:ext cx="2525051" cy="838199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wrap="square" lIns="91400" tIns="45700" rIns="91400" bIns="45700" anchor="t" anchorCtr="0">
            <a:noAutofit/>
          </a:bodyPr>
          <a:lstStyle/>
          <a:p>
            <a:r>
              <a:rPr lang="es-MX" sz="2000" b="1" dirty="0">
                <a:solidFill>
                  <a:srgbClr val="6E8F82"/>
                </a:solidFill>
              </a:rPr>
              <a:t>Modelos de negocio pasados</a:t>
            </a:r>
          </a:p>
        </p:txBody>
      </p:sp>
      <p:sp>
        <p:nvSpPr>
          <p:cNvPr id="17" name="Shape 327">
            <a:extLst>
              <a:ext uri="{FF2B5EF4-FFF2-40B4-BE49-F238E27FC236}">
                <a16:creationId xmlns:a16="http://schemas.microsoft.com/office/drawing/2014/main" id="{D5445DC2-DBD9-47CF-9C36-64F8CB05730C}"/>
              </a:ext>
            </a:extLst>
          </p:cNvPr>
          <p:cNvSpPr/>
          <p:nvPr/>
        </p:nvSpPr>
        <p:spPr>
          <a:xfrm>
            <a:off x="6875081" y="3406343"/>
            <a:ext cx="3201612" cy="630936"/>
          </a:xfrm>
          <a:prstGeom prst="round2SameRect">
            <a:avLst>
              <a:gd name="adj1" fmla="val 25854"/>
              <a:gd name="adj2" fmla="val 0"/>
            </a:avLst>
          </a:prstGeom>
          <a:gradFill>
            <a:gsLst>
              <a:gs pos="0">
                <a:srgbClr val="8AA49A"/>
              </a:gs>
              <a:gs pos="31000">
                <a:srgbClr val="8AA49A"/>
              </a:gs>
              <a:gs pos="100000">
                <a:srgbClr val="6E8F82"/>
              </a:gs>
            </a:gsLst>
            <a:path path="circle">
              <a:fillToRect l="50000" t="50000" r="50000" b="50000"/>
            </a:path>
            <a:tileRect/>
          </a:gradFill>
          <a:ln w="12700" cap="flat" cmpd="sng">
            <a:solidFill>
              <a:srgbClr val="6E8F8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121900" tIns="60933" rIns="121900" bIns="60933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</a:endParaRPr>
          </a:p>
        </p:txBody>
      </p:sp>
      <p:sp>
        <p:nvSpPr>
          <p:cNvPr id="18" name="Shape 328">
            <a:extLst>
              <a:ext uri="{FF2B5EF4-FFF2-40B4-BE49-F238E27FC236}">
                <a16:creationId xmlns:a16="http://schemas.microsoft.com/office/drawing/2014/main" id="{130AD73B-AC09-48F5-978C-591ADEB6EF34}"/>
              </a:ext>
            </a:extLst>
          </p:cNvPr>
          <p:cNvSpPr/>
          <p:nvPr/>
        </p:nvSpPr>
        <p:spPr>
          <a:xfrm>
            <a:off x="6875081" y="4046783"/>
            <a:ext cx="3201612" cy="1809187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6E8F8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274300" tIns="137133" rIns="91433" bIns="137133" anchor="t" anchorCtr="0">
            <a:noAutofit/>
          </a:bodyPr>
          <a:lstStyle/>
          <a:p>
            <a:pPr>
              <a:lnSpc>
                <a:spcPct val="116666"/>
              </a:lnSpc>
            </a:pPr>
            <a:endParaRPr sz="1200">
              <a:solidFill>
                <a:schemeClr val="accent6"/>
              </a:solidFill>
            </a:endParaRPr>
          </a:p>
        </p:txBody>
      </p:sp>
      <p:sp>
        <p:nvSpPr>
          <p:cNvPr id="19" name="Shape 330">
            <a:extLst>
              <a:ext uri="{FF2B5EF4-FFF2-40B4-BE49-F238E27FC236}">
                <a16:creationId xmlns:a16="http://schemas.microsoft.com/office/drawing/2014/main" id="{F2B5F27E-9DB3-4DA3-AC79-B5AD163ABA66}"/>
              </a:ext>
            </a:extLst>
          </p:cNvPr>
          <p:cNvSpPr/>
          <p:nvPr/>
        </p:nvSpPr>
        <p:spPr>
          <a:xfrm>
            <a:off x="7092943" y="4271665"/>
            <a:ext cx="2852933" cy="99719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Autofit/>
          </a:bodyPr>
          <a:lstStyle/>
          <a:p>
            <a:pPr marL="164588" indent="-164588">
              <a:lnSpc>
                <a:spcPct val="120000"/>
              </a:lnSpc>
              <a:buClr>
                <a:srgbClr val="6E8F82"/>
              </a:buClr>
              <a:buSzPts val="1350"/>
              <a:buFont typeface="Arial"/>
              <a:buChar char="•"/>
            </a:pPr>
            <a:r>
              <a:rPr lang="es-MX" sz="1800" dirty="0">
                <a:solidFill>
                  <a:srgbClr val="494B54"/>
                </a:solidFill>
              </a:rPr>
              <a:t>Lealtad</a:t>
            </a:r>
          </a:p>
          <a:p>
            <a:pPr marL="164588" indent="-164588">
              <a:lnSpc>
                <a:spcPct val="120000"/>
              </a:lnSpc>
              <a:buClr>
                <a:srgbClr val="6E8F82"/>
              </a:buClr>
              <a:buSzPts val="1350"/>
              <a:buFont typeface="Arial"/>
              <a:buChar char="•"/>
            </a:pPr>
            <a:r>
              <a:rPr lang="es-MX" sz="1800" dirty="0">
                <a:solidFill>
                  <a:srgbClr val="494B54"/>
                </a:solidFill>
              </a:rPr>
              <a:t>Capacidades predecibles</a:t>
            </a:r>
          </a:p>
          <a:p>
            <a:pPr marL="164588" indent="-164588">
              <a:lnSpc>
                <a:spcPct val="120000"/>
              </a:lnSpc>
              <a:buClr>
                <a:srgbClr val="6E8F82"/>
              </a:buClr>
              <a:buSzPts val="1350"/>
              <a:buFont typeface="Arial"/>
              <a:buChar char="•"/>
            </a:pPr>
            <a:r>
              <a:rPr lang="es-MX" sz="1800" dirty="0">
                <a:solidFill>
                  <a:srgbClr val="494B54"/>
                </a:solidFill>
              </a:rPr>
              <a:t>Maestría</a:t>
            </a:r>
          </a:p>
        </p:txBody>
      </p:sp>
      <p:sp>
        <p:nvSpPr>
          <p:cNvPr id="20" name="Shape 334">
            <a:extLst>
              <a:ext uri="{FF2B5EF4-FFF2-40B4-BE49-F238E27FC236}">
                <a16:creationId xmlns:a16="http://schemas.microsoft.com/office/drawing/2014/main" id="{6942EE4A-41EF-4447-8E96-02278B619C17}"/>
              </a:ext>
            </a:extLst>
          </p:cNvPr>
          <p:cNvSpPr txBox="1"/>
          <p:nvPr/>
        </p:nvSpPr>
        <p:spPr>
          <a:xfrm>
            <a:off x="7693024" y="3460714"/>
            <a:ext cx="1694664" cy="5820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indent="-114297" algn="ctr">
              <a:buClr>
                <a:srgbClr val="FFFFFF"/>
              </a:buClr>
              <a:buSzPts val="1350"/>
            </a:pPr>
            <a:r>
              <a:rPr lang="en-US" sz="1800" b="1" dirty="0">
                <a:solidFill>
                  <a:srgbClr val="FFFFFF"/>
                </a:solidFill>
              </a:rPr>
              <a:t>ESTABILIDAD</a:t>
            </a:r>
          </a:p>
        </p:txBody>
      </p:sp>
    </p:spTree>
    <p:extLst>
      <p:ext uri="{BB962C8B-B14F-4D97-AF65-F5344CB8AC3E}">
        <p14:creationId xmlns:p14="http://schemas.microsoft.com/office/powerpoint/2010/main" val="40078918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 animBg="1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CuadroTexto 2"/>
          <p:cNvSpPr txBox="1"/>
          <p:nvPr/>
        </p:nvSpPr>
        <p:spPr>
          <a:xfrm>
            <a:off x="831576" y="614596"/>
            <a:ext cx="5421445" cy="548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456FA5"/>
                </a:solidFill>
              </a:defRPr>
            </a:lvl1pPr>
          </a:lstStyle>
          <a:p>
            <a:r>
              <a:rPr dirty="0" err="1"/>
              <a:t>Fútbol</a:t>
            </a:r>
            <a:r>
              <a:rPr dirty="0"/>
              <a:t>: </a:t>
            </a:r>
            <a:r>
              <a:rPr dirty="0" err="1"/>
              <a:t>calzado</a:t>
            </a:r>
            <a:endParaRPr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E3F0E94-FD0D-7B4B-B31A-B288B65949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" y="1100929"/>
            <a:ext cx="5818820" cy="5818820"/>
          </a:xfrm>
          <a:prstGeom prst="rect">
            <a:avLst/>
          </a:prstGeom>
        </p:spPr>
      </p:pic>
      <p:sp>
        <p:nvSpPr>
          <p:cNvPr id="262" name="CuadroTexto 6"/>
          <p:cNvSpPr txBox="1"/>
          <p:nvPr/>
        </p:nvSpPr>
        <p:spPr>
          <a:xfrm>
            <a:off x="441959" y="6286327"/>
            <a:ext cx="2505856" cy="2888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r>
              <a:t>Fuente: Footchampion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1B5FCE7-E5CD-C34D-BCDF-D42509CEE5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723" y="865208"/>
            <a:ext cx="6172277" cy="6172277"/>
          </a:xfrm>
          <a:prstGeom prst="rect">
            <a:avLst/>
          </a:prstGeom>
        </p:spPr>
      </p:pic>
      <p:sp>
        <p:nvSpPr>
          <p:cNvPr id="259" name="CuadroTexto 3"/>
          <p:cNvSpPr txBox="1"/>
          <p:nvPr/>
        </p:nvSpPr>
        <p:spPr>
          <a:xfrm>
            <a:off x="824941" y="1065743"/>
            <a:ext cx="5421445" cy="548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>
                <a:solidFill>
                  <a:srgbClr val="456FA5"/>
                </a:solidFill>
              </a:defRPr>
            </a:lvl1pPr>
          </a:lstStyle>
          <a:p>
            <a:r>
              <a:rPr dirty="0"/>
              <a:t>Antes</a:t>
            </a:r>
          </a:p>
        </p:txBody>
      </p:sp>
      <p:sp>
        <p:nvSpPr>
          <p:cNvPr id="260" name="CuadroTexto 4"/>
          <p:cNvSpPr txBox="1"/>
          <p:nvPr/>
        </p:nvSpPr>
        <p:spPr>
          <a:xfrm>
            <a:off x="5839841" y="1257288"/>
            <a:ext cx="5421445" cy="548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>
                <a:solidFill>
                  <a:srgbClr val="456FA5"/>
                </a:solidFill>
              </a:defRPr>
            </a:lvl1pPr>
          </a:lstStyle>
          <a:p>
            <a:r>
              <a:rPr dirty="0" err="1"/>
              <a:t>Ahora</a:t>
            </a:r>
            <a:endParaRPr dirty="0"/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hape 321"/>
          <p:cNvSpPr/>
          <p:nvPr/>
        </p:nvSpPr>
        <p:spPr>
          <a:xfrm>
            <a:off x="5631610" y="2654516"/>
            <a:ext cx="928783" cy="449565"/>
          </a:xfrm>
          <a:prstGeom prst="rightArrow">
            <a:avLst>
              <a:gd name="adj1" fmla="val 54359"/>
              <a:gd name="adj2" fmla="val 74166"/>
            </a:avLst>
          </a:prstGeom>
          <a:solidFill>
            <a:srgbClr val="A3A5AA"/>
          </a:solidFill>
          <a:ln>
            <a:noFill/>
          </a:ln>
        </p:spPr>
        <p:txBody>
          <a:bodyPr wrap="square" lIns="91400" tIns="45700" rIns="91400" bIns="45700" anchor="ctr" anchorCtr="0">
            <a:noAutofit/>
          </a:bodyPr>
          <a:lstStyle/>
          <a:p>
            <a:pPr algn="r"/>
            <a:endParaRPr sz="1800" b="1">
              <a:solidFill>
                <a:srgbClr val="FFFFFF"/>
              </a:solidFill>
            </a:endParaRPr>
          </a:p>
        </p:txBody>
      </p:sp>
      <p:sp>
        <p:nvSpPr>
          <p:cNvPr id="323" name="Shape 323"/>
          <p:cNvSpPr/>
          <p:nvPr/>
        </p:nvSpPr>
        <p:spPr>
          <a:xfrm>
            <a:off x="6847810" y="2494762"/>
            <a:ext cx="2172369" cy="838199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wrap="square" lIns="91400" tIns="45700" rIns="91400" bIns="45700" anchor="t" anchorCtr="0">
            <a:noAutofit/>
          </a:bodyPr>
          <a:lstStyle/>
          <a:p>
            <a:r>
              <a:rPr lang="en-US" sz="2000" b="1" dirty="0">
                <a:solidFill>
                  <a:srgbClr val="466EA5"/>
                </a:solidFill>
              </a:rPr>
              <a:t>Las </a:t>
            </a:r>
            <a:r>
              <a:rPr lang="en-US" sz="2000" b="1" dirty="0" err="1">
                <a:solidFill>
                  <a:srgbClr val="466EA5"/>
                </a:solidFill>
              </a:rPr>
              <a:t>demandas</a:t>
            </a:r>
            <a:r>
              <a:rPr lang="en-US" sz="2000" b="1" dirty="0">
                <a:solidFill>
                  <a:srgbClr val="466EA5"/>
                </a:solidFill>
              </a:rPr>
              <a:t> </a:t>
            </a:r>
            <a:r>
              <a:rPr lang="en-US" sz="2000" b="1" dirty="0" err="1">
                <a:solidFill>
                  <a:srgbClr val="466EA5"/>
                </a:solidFill>
              </a:rPr>
              <a:t>en</a:t>
            </a:r>
            <a:r>
              <a:rPr lang="en-US" sz="2000" b="1" dirty="0">
                <a:solidFill>
                  <a:srgbClr val="466EA5"/>
                </a:solidFill>
              </a:rPr>
              <a:t> Human Age</a:t>
            </a:r>
          </a:p>
        </p:txBody>
      </p:sp>
      <p:sp>
        <p:nvSpPr>
          <p:cNvPr id="324" name="Shape 324"/>
          <p:cNvSpPr/>
          <p:nvPr/>
        </p:nvSpPr>
        <p:spPr>
          <a:xfrm>
            <a:off x="6550449" y="3513243"/>
            <a:ext cx="3201612" cy="630936"/>
          </a:xfrm>
          <a:prstGeom prst="round2SameRect">
            <a:avLst>
              <a:gd name="adj1" fmla="val 25854"/>
              <a:gd name="adj2" fmla="val 0"/>
            </a:avLst>
          </a:prstGeom>
          <a:gradFill>
            <a:gsLst>
              <a:gs pos="0">
                <a:srgbClr val="6887B6"/>
              </a:gs>
              <a:gs pos="27000">
                <a:srgbClr val="6887B6"/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 w="127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121900" tIns="60933" rIns="121900" bIns="60933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</a:endParaRPr>
          </a:p>
        </p:txBody>
      </p:sp>
      <p:sp>
        <p:nvSpPr>
          <p:cNvPr id="325" name="Shape 325"/>
          <p:cNvSpPr/>
          <p:nvPr/>
        </p:nvSpPr>
        <p:spPr>
          <a:xfrm>
            <a:off x="6550449" y="4168371"/>
            <a:ext cx="3201612" cy="180918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274300" tIns="137133" rIns="91433" bIns="137133" anchor="t" anchorCtr="0">
            <a:noAutofit/>
          </a:bodyPr>
          <a:lstStyle/>
          <a:p>
            <a:pPr>
              <a:lnSpc>
                <a:spcPct val="116666"/>
              </a:lnSpc>
            </a:pPr>
            <a:endParaRPr sz="1200">
              <a:solidFill>
                <a:schemeClr val="accent6"/>
              </a:solidFill>
            </a:endParaRPr>
          </a:p>
        </p:txBody>
      </p:sp>
      <p:sp>
        <p:nvSpPr>
          <p:cNvPr id="326" name="Shape 326"/>
          <p:cNvSpPr txBox="1"/>
          <p:nvPr/>
        </p:nvSpPr>
        <p:spPr>
          <a:xfrm>
            <a:off x="6560391" y="3555478"/>
            <a:ext cx="3233099" cy="5820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indent="-28574" algn="ctr">
              <a:buClr>
                <a:srgbClr val="FFFFFF"/>
              </a:buClr>
              <a:buSzPts val="338"/>
            </a:pPr>
            <a:r>
              <a:rPr lang="en-US" sz="1800" b="1" dirty="0">
                <a:solidFill>
                  <a:srgbClr val="FFFFFF"/>
                </a:solidFill>
              </a:rPr>
              <a:t>AGILIDAD Y FLEXIBILIDAD</a:t>
            </a:r>
          </a:p>
        </p:txBody>
      </p:sp>
      <p:sp>
        <p:nvSpPr>
          <p:cNvPr id="329" name="Shape 329"/>
          <p:cNvSpPr txBox="1"/>
          <p:nvPr/>
        </p:nvSpPr>
        <p:spPr>
          <a:xfrm>
            <a:off x="588045" y="917393"/>
            <a:ext cx="11015911" cy="4572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Autofit/>
          </a:bodyPr>
          <a:lstStyle/>
          <a:p>
            <a:pPr indent="-237061">
              <a:buClr>
                <a:schemeClr val="accent5"/>
              </a:buClr>
              <a:buSzPts val="2800"/>
            </a:pPr>
            <a:r>
              <a:rPr lang="es-MX" sz="2667" dirty="0">
                <a:solidFill>
                  <a:srgbClr val="EC881D"/>
                </a:solidFill>
              </a:rPr>
              <a:t>Los modelos de negocio están cambiando de la estabilidad a la agilidad</a:t>
            </a:r>
          </a:p>
          <a:p>
            <a:pPr indent="-237061">
              <a:buClr>
                <a:schemeClr val="accent5"/>
              </a:buClr>
              <a:buSzPts val="2800"/>
            </a:pPr>
            <a:endParaRPr lang="en-US" sz="2133" dirty="0">
              <a:solidFill>
                <a:srgbClr val="EC881D"/>
              </a:solidFill>
            </a:endParaRPr>
          </a:p>
          <a:p>
            <a:pPr indent="-237061">
              <a:buClr>
                <a:schemeClr val="accent5"/>
              </a:buClr>
              <a:buSzPts val="2800"/>
            </a:pPr>
            <a:r>
              <a:rPr lang="es-MX" sz="1867" dirty="0">
                <a:solidFill>
                  <a:schemeClr val="tx1"/>
                </a:solidFill>
              </a:rPr>
              <a:t>Esto ha llevado a un cambio en las capacidades de los empleados y en lo que los empleadores valoran</a:t>
            </a:r>
            <a:endParaRPr lang="en-US" sz="1867" dirty="0">
              <a:solidFill>
                <a:schemeClr val="tx1"/>
              </a:solidFill>
            </a:endParaRPr>
          </a:p>
        </p:txBody>
      </p:sp>
      <p:sp>
        <p:nvSpPr>
          <p:cNvPr id="331" name="Shape 331"/>
          <p:cNvSpPr/>
          <p:nvPr/>
        </p:nvSpPr>
        <p:spPr>
          <a:xfrm>
            <a:off x="6847809" y="4393253"/>
            <a:ext cx="2758899" cy="132959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Autofit/>
          </a:bodyPr>
          <a:lstStyle/>
          <a:p>
            <a:pPr marL="164588" indent="-164588">
              <a:lnSpc>
                <a:spcPct val="120000"/>
              </a:lnSpc>
              <a:buClr>
                <a:srgbClr val="466EA5"/>
              </a:buClr>
              <a:buSzPts val="1350"/>
              <a:buFont typeface="Arial"/>
              <a:buChar char="•"/>
            </a:pPr>
            <a:r>
              <a:rPr lang="es-MX" sz="1800" dirty="0">
                <a:solidFill>
                  <a:srgbClr val="494B54"/>
                </a:solidFill>
              </a:rPr>
              <a:t>Pensamiento innovador</a:t>
            </a:r>
          </a:p>
          <a:p>
            <a:pPr marL="164588" indent="-164588">
              <a:lnSpc>
                <a:spcPct val="120000"/>
              </a:lnSpc>
              <a:buClr>
                <a:srgbClr val="466EA5"/>
              </a:buClr>
              <a:buSzPts val="1350"/>
              <a:buFont typeface="Arial"/>
              <a:buChar char="•"/>
            </a:pPr>
            <a:r>
              <a:rPr lang="es-MX" sz="1800" dirty="0">
                <a:solidFill>
                  <a:srgbClr val="494B54"/>
                </a:solidFill>
              </a:rPr>
              <a:t>Agilidad y adaptabilidad</a:t>
            </a:r>
          </a:p>
          <a:p>
            <a:pPr marL="164588" indent="-164588">
              <a:lnSpc>
                <a:spcPct val="120000"/>
              </a:lnSpc>
              <a:buClr>
                <a:srgbClr val="466EA5"/>
              </a:buClr>
              <a:buSzPts val="1350"/>
              <a:buFont typeface="Arial"/>
              <a:buChar char="•"/>
            </a:pPr>
            <a:r>
              <a:rPr lang="es-MX" sz="1800" dirty="0">
                <a:solidFill>
                  <a:srgbClr val="494B54"/>
                </a:solidFill>
              </a:rPr>
              <a:t>Potencial para aprender</a:t>
            </a:r>
          </a:p>
        </p:txBody>
      </p:sp>
      <p:sp>
        <p:nvSpPr>
          <p:cNvPr id="332" name="Shape 332"/>
          <p:cNvSpPr/>
          <p:nvPr/>
        </p:nvSpPr>
        <p:spPr>
          <a:xfrm>
            <a:off x="5971607" y="3244334"/>
            <a:ext cx="374461" cy="400109"/>
          </a:xfrm>
          <a:prstGeom prst="rect">
            <a:avLst/>
          </a:prstGeom>
          <a:noFill/>
          <a:ln>
            <a:noFill/>
          </a:ln>
        </p:spPr>
        <p:txBody>
          <a:bodyPr wrap="square" lIns="121900" tIns="60933" rIns="121900" bIns="60933" anchor="t" anchorCtr="0">
            <a:noAutofit/>
          </a:bodyPr>
          <a:lstStyle/>
          <a:p>
            <a:r>
              <a:rPr lang="en-US" sz="1800">
                <a:solidFill>
                  <a:schemeClr val="dk1"/>
                </a:solidFill>
              </a:rPr>
              <a:t>  </a:t>
            </a:r>
          </a:p>
        </p:txBody>
      </p:sp>
      <p:sp>
        <p:nvSpPr>
          <p:cNvPr id="333" name="Shape 333"/>
          <p:cNvSpPr/>
          <p:nvPr/>
        </p:nvSpPr>
        <p:spPr>
          <a:xfrm>
            <a:off x="5971607" y="3244334"/>
            <a:ext cx="310341" cy="400109"/>
          </a:xfrm>
          <a:prstGeom prst="rect">
            <a:avLst/>
          </a:prstGeom>
          <a:noFill/>
          <a:ln>
            <a:noFill/>
          </a:ln>
        </p:spPr>
        <p:txBody>
          <a:bodyPr wrap="square" lIns="121900" tIns="60933" rIns="121900" bIns="60933" anchor="t" anchorCtr="0">
            <a:noAutofit/>
          </a:bodyPr>
          <a:lstStyle/>
          <a:p>
            <a:r>
              <a:rPr lang="en-US" sz="1800">
                <a:solidFill>
                  <a:schemeClr val="dk1"/>
                </a:solidFill>
              </a:rPr>
              <a:t> 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F430E256-2884-4DF0-BA8E-D62F9DF5843F}"/>
              </a:ext>
            </a:extLst>
          </p:cNvPr>
          <p:cNvSpPr/>
          <p:nvPr/>
        </p:nvSpPr>
        <p:spPr>
          <a:xfrm>
            <a:off x="1420151" y="2318055"/>
            <a:ext cx="304800" cy="1854362"/>
          </a:xfrm>
          <a:prstGeom prst="rect">
            <a:avLst/>
          </a:prstGeom>
          <a:solidFill>
            <a:srgbClr val="E5EA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201E9186-4DB5-4B38-8FB2-063663D0A5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474" t="22139" b="36604"/>
          <a:stretch/>
        </p:blipFill>
        <p:spPr>
          <a:xfrm>
            <a:off x="1656370" y="2318055"/>
            <a:ext cx="3624859" cy="1852558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8A14E0C1-6AFA-4CF0-ADD9-618BA251A868}"/>
              </a:ext>
            </a:extLst>
          </p:cNvPr>
          <p:cNvSpPr/>
          <p:nvPr/>
        </p:nvSpPr>
        <p:spPr>
          <a:xfrm>
            <a:off x="1159989" y="4177892"/>
            <a:ext cx="410836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1800" dirty="0">
                <a:solidFill>
                  <a:srgbClr val="70A196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Plataformas</a:t>
            </a:r>
            <a:endParaRPr lang="es-MX" sz="1800" dirty="0"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Bidireccional, cadena de valor de  redes </a:t>
            </a:r>
            <a:endParaRPr lang="es-MX" sz="1600" dirty="0">
              <a:solidFill>
                <a:schemeClr val="tx1"/>
              </a:solidFill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Enfoque en el ecosistema de valor </a:t>
            </a:r>
            <a:endParaRPr lang="es-MX" sz="1600" dirty="0">
              <a:solidFill>
                <a:schemeClr val="tx1"/>
              </a:solidFill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Facilitación de interacción externa </a:t>
            </a:r>
            <a:endParaRPr lang="es-MX" sz="1600" dirty="0">
              <a:solidFill>
                <a:schemeClr val="tx1"/>
              </a:solidFill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Orquestación de recursos </a:t>
            </a:r>
            <a:endParaRPr lang="es-MX" sz="1600" dirty="0">
              <a:solidFill>
                <a:schemeClr val="tx1"/>
              </a:solidFill>
              <a:latin typeface="Arial" panose="020B0604020202020204" pitchFamily="34" charset="0"/>
              <a:ea typeface="MS Mincho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chemeClr val="tx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Modelo de atraer y ofrecer una experiencia </a:t>
            </a:r>
            <a:endParaRPr lang="es-MX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5EEA77DD-FDBA-4A7D-85B8-02A96C7A4EB7}"/>
              </a:ext>
            </a:extLst>
          </p:cNvPr>
          <p:cNvSpPr/>
          <p:nvPr/>
        </p:nvSpPr>
        <p:spPr>
          <a:xfrm>
            <a:off x="2857911" y="2352467"/>
            <a:ext cx="882529" cy="215444"/>
          </a:xfrm>
          <a:prstGeom prst="rect">
            <a:avLst/>
          </a:prstGeom>
          <a:solidFill>
            <a:srgbClr val="EBEEF4"/>
          </a:solidFill>
        </p:spPr>
        <p:txBody>
          <a:bodyPr wrap="square">
            <a:spAutoFit/>
          </a:bodyPr>
          <a:lstStyle/>
          <a:p>
            <a:r>
              <a:rPr lang="es-ES_tradnl" sz="800" dirty="0">
                <a:solidFill>
                  <a:schemeClr val="tx1"/>
                </a:solidFill>
                <a:latin typeface="+mj-lt"/>
                <a:ea typeface="MS Mincho"/>
                <a:cs typeface="Times New Roman" panose="02020603050405020304" pitchFamily="18" charset="0"/>
              </a:rPr>
              <a:t>Consumidores</a:t>
            </a:r>
            <a:endParaRPr lang="es-MX" sz="800" dirty="0">
              <a:solidFill>
                <a:schemeClr val="tx1"/>
              </a:solidFill>
              <a:latin typeface="+mj-lt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BAD655A3-632D-46BA-9C9B-1760151B72FD}"/>
              </a:ext>
            </a:extLst>
          </p:cNvPr>
          <p:cNvSpPr/>
          <p:nvPr/>
        </p:nvSpPr>
        <p:spPr>
          <a:xfrm>
            <a:off x="1420151" y="3364793"/>
            <a:ext cx="609600" cy="215444"/>
          </a:xfrm>
          <a:prstGeom prst="rect">
            <a:avLst/>
          </a:prstGeom>
          <a:solidFill>
            <a:srgbClr val="EBEEF4"/>
          </a:solidFill>
        </p:spPr>
        <p:txBody>
          <a:bodyPr wrap="square">
            <a:spAutoFit/>
          </a:bodyPr>
          <a:lstStyle/>
          <a:p>
            <a:r>
              <a:rPr lang="es-ES_tradnl" sz="800" dirty="0">
                <a:solidFill>
                  <a:schemeClr val="tx1"/>
                </a:solidFill>
                <a:latin typeface="+mj-lt"/>
                <a:ea typeface="MS Mincho"/>
                <a:cs typeface="Times New Roman" panose="02020603050405020304" pitchFamily="18" charset="0"/>
              </a:rPr>
              <a:t>Canales</a:t>
            </a:r>
            <a:endParaRPr lang="es-MX" sz="800" dirty="0">
              <a:solidFill>
                <a:schemeClr val="tx1"/>
              </a:solidFill>
              <a:latin typeface="+mj-lt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7B579C8A-FA09-42E7-9BAF-E63C924F928B}"/>
              </a:ext>
            </a:extLst>
          </p:cNvPr>
          <p:cNvSpPr/>
          <p:nvPr/>
        </p:nvSpPr>
        <p:spPr>
          <a:xfrm>
            <a:off x="4294525" y="3310206"/>
            <a:ext cx="487487" cy="215444"/>
          </a:xfrm>
          <a:prstGeom prst="rect">
            <a:avLst/>
          </a:prstGeom>
          <a:solidFill>
            <a:srgbClr val="EBEEF4"/>
          </a:solidFill>
        </p:spPr>
        <p:txBody>
          <a:bodyPr wrap="square">
            <a:spAutoFit/>
          </a:bodyPr>
          <a:lstStyle/>
          <a:p>
            <a:pPr>
              <a:tabLst>
                <a:tab pos="4043680" algn="l"/>
              </a:tabLst>
            </a:pPr>
            <a:r>
              <a:rPr lang="es-ES_tradnl" sz="800" dirty="0">
                <a:solidFill>
                  <a:schemeClr val="tx1"/>
                </a:solidFill>
                <a:latin typeface="+mj-lt"/>
                <a:ea typeface="MS Mincho"/>
                <a:cs typeface="Times New Roman" panose="02020603050405020304" pitchFamily="18" charset="0"/>
              </a:rPr>
              <a:t>Valor</a:t>
            </a:r>
            <a:endParaRPr lang="es-MX" sz="800" dirty="0">
              <a:solidFill>
                <a:schemeClr val="tx1"/>
              </a:solidFill>
              <a:latin typeface="+mj-lt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8A25C4E9-0106-478E-A64A-6873C288AD22}"/>
              </a:ext>
            </a:extLst>
          </p:cNvPr>
          <p:cNvSpPr/>
          <p:nvPr/>
        </p:nvSpPr>
        <p:spPr>
          <a:xfrm>
            <a:off x="2633594" y="3678189"/>
            <a:ext cx="767529" cy="215444"/>
          </a:xfrm>
          <a:prstGeom prst="rect">
            <a:avLst/>
          </a:prstGeom>
          <a:solidFill>
            <a:srgbClr val="EBEEF4"/>
          </a:solidFill>
        </p:spPr>
        <p:txBody>
          <a:bodyPr wrap="square">
            <a:spAutoFit/>
          </a:bodyPr>
          <a:lstStyle/>
          <a:p>
            <a:r>
              <a:rPr lang="es-ES_tradnl" sz="800" dirty="0">
                <a:solidFill>
                  <a:schemeClr val="tx1"/>
                </a:solidFill>
                <a:latin typeface="+mj-lt"/>
                <a:ea typeface="MS Mincho"/>
                <a:cs typeface="Times New Roman" panose="02020603050405020304" pitchFamily="18" charset="0"/>
              </a:rPr>
              <a:t>Plataformas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460CD169-D77A-4D2D-999F-99F3DEADBE7F}"/>
              </a:ext>
            </a:extLst>
          </p:cNvPr>
          <p:cNvSpPr/>
          <p:nvPr/>
        </p:nvSpPr>
        <p:spPr>
          <a:xfrm>
            <a:off x="4384738" y="2521059"/>
            <a:ext cx="896491" cy="215444"/>
          </a:xfrm>
          <a:prstGeom prst="rect">
            <a:avLst/>
          </a:prstGeom>
          <a:solidFill>
            <a:srgbClr val="EBEEF4"/>
          </a:solidFill>
        </p:spPr>
        <p:txBody>
          <a:bodyPr wrap="square">
            <a:spAutoFit/>
          </a:bodyPr>
          <a:lstStyle/>
          <a:p>
            <a:r>
              <a:rPr lang="es-ES_tradnl" sz="800" dirty="0">
                <a:solidFill>
                  <a:schemeClr val="tx1"/>
                </a:solidFill>
                <a:latin typeface="+mj-lt"/>
                <a:ea typeface="MS Mincho"/>
                <a:cs typeface="Times New Roman" panose="02020603050405020304" pitchFamily="18" charset="0"/>
              </a:rPr>
              <a:t>Productores</a:t>
            </a:r>
            <a:endParaRPr lang="es-MX" sz="800" dirty="0">
              <a:solidFill>
                <a:schemeClr val="tx1"/>
              </a:solidFill>
              <a:latin typeface="+mj-lt"/>
              <a:ea typeface="MS Mincho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9242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" grpId="0"/>
      <p:bldP spid="324" grpId="0" animBg="1"/>
      <p:bldP spid="325" grpId="0" animBg="1"/>
      <p:bldP spid="326" grpId="0"/>
      <p:bldP spid="331" grpId="0"/>
      <p:bldP spid="332" grpId="0"/>
      <p:bldP spid="33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hape 321"/>
          <p:cNvSpPr/>
          <p:nvPr/>
        </p:nvSpPr>
        <p:spPr>
          <a:xfrm>
            <a:off x="5631610" y="2654516"/>
            <a:ext cx="928783" cy="449565"/>
          </a:xfrm>
          <a:prstGeom prst="rightArrow">
            <a:avLst>
              <a:gd name="adj1" fmla="val 54359"/>
              <a:gd name="adj2" fmla="val 74166"/>
            </a:avLst>
          </a:prstGeom>
          <a:solidFill>
            <a:srgbClr val="A3A5AA"/>
          </a:solidFill>
          <a:ln>
            <a:noFill/>
          </a:ln>
        </p:spPr>
        <p:txBody>
          <a:bodyPr wrap="square" lIns="91400" tIns="45700" rIns="91400" bIns="45700" anchor="ctr" anchorCtr="0">
            <a:noAutofit/>
          </a:bodyPr>
          <a:lstStyle/>
          <a:p>
            <a:pPr algn="r"/>
            <a:endParaRPr sz="1800" b="1">
              <a:solidFill>
                <a:srgbClr val="FFFFFF"/>
              </a:solidFill>
            </a:endParaRPr>
          </a:p>
        </p:txBody>
      </p:sp>
      <p:sp>
        <p:nvSpPr>
          <p:cNvPr id="322" name="Shape 322"/>
          <p:cNvSpPr/>
          <p:nvPr/>
        </p:nvSpPr>
        <p:spPr>
          <a:xfrm>
            <a:off x="2727961" y="2494762"/>
            <a:ext cx="2525051" cy="838199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wrap="square" lIns="91400" tIns="45700" rIns="91400" bIns="45700" anchor="t" anchorCtr="0">
            <a:noAutofit/>
          </a:bodyPr>
          <a:lstStyle/>
          <a:p>
            <a:r>
              <a:rPr lang="es-MX" sz="2000" b="1" dirty="0">
                <a:solidFill>
                  <a:srgbClr val="6E8F82"/>
                </a:solidFill>
              </a:rPr>
              <a:t>Modelos de negocio pasados</a:t>
            </a:r>
          </a:p>
        </p:txBody>
      </p:sp>
      <p:sp>
        <p:nvSpPr>
          <p:cNvPr id="323" name="Shape 323"/>
          <p:cNvSpPr/>
          <p:nvPr/>
        </p:nvSpPr>
        <p:spPr>
          <a:xfrm>
            <a:off x="6847810" y="2494762"/>
            <a:ext cx="2172369" cy="838199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wrap="square" lIns="91400" tIns="45700" rIns="91400" bIns="45700" anchor="t" anchorCtr="0">
            <a:noAutofit/>
          </a:bodyPr>
          <a:lstStyle/>
          <a:p>
            <a:r>
              <a:rPr lang="en-US" sz="2000" b="1" dirty="0">
                <a:solidFill>
                  <a:srgbClr val="466EA5"/>
                </a:solidFill>
              </a:rPr>
              <a:t>Las </a:t>
            </a:r>
            <a:r>
              <a:rPr lang="en-US" sz="2000" b="1" dirty="0" err="1">
                <a:solidFill>
                  <a:srgbClr val="466EA5"/>
                </a:solidFill>
              </a:rPr>
              <a:t>demandas</a:t>
            </a:r>
            <a:r>
              <a:rPr lang="en-US" sz="2000" b="1" dirty="0">
                <a:solidFill>
                  <a:srgbClr val="466EA5"/>
                </a:solidFill>
              </a:rPr>
              <a:t> </a:t>
            </a:r>
            <a:r>
              <a:rPr lang="en-US" sz="2000" b="1" dirty="0" err="1">
                <a:solidFill>
                  <a:srgbClr val="466EA5"/>
                </a:solidFill>
              </a:rPr>
              <a:t>en</a:t>
            </a:r>
            <a:r>
              <a:rPr lang="en-US" sz="2000" b="1" dirty="0">
                <a:solidFill>
                  <a:srgbClr val="466EA5"/>
                </a:solidFill>
              </a:rPr>
              <a:t> Human Age</a:t>
            </a:r>
          </a:p>
        </p:txBody>
      </p:sp>
      <p:sp>
        <p:nvSpPr>
          <p:cNvPr id="324" name="Shape 324"/>
          <p:cNvSpPr/>
          <p:nvPr/>
        </p:nvSpPr>
        <p:spPr>
          <a:xfrm>
            <a:off x="6550449" y="3513243"/>
            <a:ext cx="3201612" cy="630936"/>
          </a:xfrm>
          <a:prstGeom prst="round2SameRect">
            <a:avLst>
              <a:gd name="adj1" fmla="val 25854"/>
              <a:gd name="adj2" fmla="val 0"/>
            </a:avLst>
          </a:prstGeom>
          <a:gradFill>
            <a:gsLst>
              <a:gs pos="0">
                <a:srgbClr val="6887B6"/>
              </a:gs>
              <a:gs pos="27000">
                <a:srgbClr val="6887B6"/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 w="127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121900" tIns="60933" rIns="121900" bIns="60933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</a:endParaRPr>
          </a:p>
        </p:txBody>
      </p:sp>
      <p:sp>
        <p:nvSpPr>
          <p:cNvPr id="325" name="Shape 325"/>
          <p:cNvSpPr/>
          <p:nvPr/>
        </p:nvSpPr>
        <p:spPr>
          <a:xfrm>
            <a:off x="6550449" y="4168371"/>
            <a:ext cx="3201612" cy="180918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274300" tIns="137133" rIns="91433" bIns="137133" anchor="t" anchorCtr="0">
            <a:noAutofit/>
          </a:bodyPr>
          <a:lstStyle/>
          <a:p>
            <a:pPr>
              <a:lnSpc>
                <a:spcPct val="116666"/>
              </a:lnSpc>
            </a:pPr>
            <a:endParaRPr sz="1200">
              <a:solidFill>
                <a:schemeClr val="accent6"/>
              </a:solidFill>
            </a:endParaRPr>
          </a:p>
        </p:txBody>
      </p:sp>
      <p:sp>
        <p:nvSpPr>
          <p:cNvPr id="326" name="Shape 326"/>
          <p:cNvSpPr txBox="1"/>
          <p:nvPr/>
        </p:nvSpPr>
        <p:spPr>
          <a:xfrm>
            <a:off x="6560391" y="3555478"/>
            <a:ext cx="3233099" cy="5820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indent="-28574" algn="ctr">
              <a:buClr>
                <a:srgbClr val="FFFFFF"/>
              </a:buClr>
              <a:buSzPts val="338"/>
            </a:pPr>
            <a:r>
              <a:rPr lang="en-US" sz="1800" b="1" dirty="0">
                <a:solidFill>
                  <a:srgbClr val="FFFFFF"/>
                </a:solidFill>
              </a:rPr>
              <a:t>AGILIDAD Y FLEXIBILIDAD</a:t>
            </a:r>
          </a:p>
        </p:txBody>
      </p:sp>
      <p:sp>
        <p:nvSpPr>
          <p:cNvPr id="327" name="Shape 327"/>
          <p:cNvSpPr/>
          <p:nvPr/>
        </p:nvSpPr>
        <p:spPr>
          <a:xfrm>
            <a:off x="2422949" y="3527932"/>
            <a:ext cx="3201612" cy="630936"/>
          </a:xfrm>
          <a:prstGeom prst="round2SameRect">
            <a:avLst>
              <a:gd name="adj1" fmla="val 25854"/>
              <a:gd name="adj2" fmla="val 0"/>
            </a:avLst>
          </a:prstGeom>
          <a:gradFill>
            <a:gsLst>
              <a:gs pos="0">
                <a:srgbClr val="8AA49A"/>
              </a:gs>
              <a:gs pos="31000">
                <a:srgbClr val="8AA49A"/>
              </a:gs>
              <a:gs pos="100000">
                <a:srgbClr val="6E8F82"/>
              </a:gs>
            </a:gsLst>
            <a:path path="circle">
              <a:fillToRect l="50000" t="50000" r="50000" b="50000"/>
            </a:path>
            <a:tileRect/>
          </a:gradFill>
          <a:ln w="12700" cap="flat" cmpd="sng">
            <a:solidFill>
              <a:srgbClr val="6E8F8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121900" tIns="60933" rIns="121900" bIns="60933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</a:endParaRPr>
          </a:p>
        </p:txBody>
      </p:sp>
      <p:sp>
        <p:nvSpPr>
          <p:cNvPr id="328" name="Shape 328"/>
          <p:cNvSpPr/>
          <p:nvPr/>
        </p:nvSpPr>
        <p:spPr>
          <a:xfrm>
            <a:off x="2422949" y="4168372"/>
            <a:ext cx="3201612" cy="1809187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6E8F8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274300" tIns="137133" rIns="91433" bIns="137133" anchor="t" anchorCtr="0">
            <a:noAutofit/>
          </a:bodyPr>
          <a:lstStyle/>
          <a:p>
            <a:pPr>
              <a:lnSpc>
                <a:spcPct val="116666"/>
              </a:lnSpc>
            </a:pPr>
            <a:endParaRPr sz="1200">
              <a:solidFill>
                <a:schemeClr val="accent6"/>
              </a:solidFill>
            </a:endParaRPr>
          </a:p>
        </p:txBody>
      </p:sp>
      <p:sp>
        <p:nvSpPr>
          <p:cNvPr id="329" name="Shape 329"/>
          <p:cNvSpPr txBox="1"/>
          <p:nvPr/>
        </p:nvSpPr>
        <p:spPr>
          <a:xfrm>
            <a:off x="588045" y="917393"/>
            <a:ext cx="11015911" cy="4572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Autofit/>
          </a:bodyPr>
          <a:lstStyle/>
          <a:p>
            <a:pPr indent="-237061">
              <a:buClr>
                <a:schemeClr val="accent5"/>
              </a:buClr>
              <a:buSzPts val="2800"/>
            </a:pPr>
            <a:r>
              <a:rPr lang="es-MX" sz="2667" dirty="0">
                <a:solidFill>
                  <a:srgbClr val="EC881D"/>
                </a:solidFill>
              </a:rPr>
              <a:t>Los modelos de negocio están cambiando de la estabilidad a la agilidad</a:t>
            </a:r>
          </a:p>
          <a:p>
            <a:pPr indent="-237061">
              <a:buClr>
                <a:schemeClr val="accent5"/>
              </a:buClr>
              <a:buSzPts val="2800"/>
            </a:pPr>
            <a:endParaRPr lang="en-US" sz="2133" dirty="0">
              <a:solidFill>
                <a:srgbClr val="EC881D"/>
              </a:solidFill>
            </a:endParaRPr>
          </a:p>
          <a:p>
            <a:pPr indent="-237061">
              <a:buClr>
                <a:schemeClr val="accent5"/>
              </a:buClr>
              <a:buSzPts val="2800"/>
            </a:pPr>
            <a:r>
              <a:rPr lang="es-MX" sz="1867" dirty="0">
                <a:solidFill>
                  <a:schemeClr val="tx1"/>
                </a:solidFill>
              </a:rPr>
              <a:t>Esto ha llevado a un cambio en las capacidades de los empleados y en lo que los empleadores valoran</a:t>
            </a:r>
            <a:endParaRPr lang="en-US" sz="1867" dirty="0">
              <a:solidFill>
                <a:schemeClr val="tx1"/>
              </a:solidFill>
            </a:endParaRPr>
          </a:p>
        </p:txBody>
      </p:sp>
      <p:sp>
        <p:nvSpPr>
          <p:cNvPr id="330" name="Shape 330"/>
          <p:cNvSpPr/>
          <p:nvPr/>
        </p:nvSpPr>
        <p:spPr>
          <a:xfrm>
            <a:off x="2640811" y="4393254"/>
            <a:ext cx="2852933" cy="99719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Autofit/>
          </a:bodyPr>
          <a:lstStyle/>
          <a:p>
            <a:pPr marL="164588" indent="-164588">
              <a:lnSpc>
                <a:spcPct val="120000"/>
              </a:lnSpc>
              <a:buClr>
                <a:srgbClr val="6E8F82"/>
              </a:buClr>
              <a:buSzPts val="1350"/>
              <a:buFont typeface="Arial"/>
              <a:buChar char="•"/>
            </a:pPr>
            <a:r>
              <a:rPr lang="es-MX" sz="1800" dirty="0">
                <a:solidFill>
                  <a:srgbClr val="494B54"/>
                </a:solidFill>
              </a:rPr>
              <a:t>Lealtad</a:t>
            </a:r>
          </a:p>
          <a:p>
            <a:pPr marL="164588" indent="-164588">
              <a:lnSpc>
                <a:spcPct val="120000"/>
              </a:lnSpc>
              <a:buClr>
                <a:srgbClr val="6E8F82"/>
              </a:buClr>
              <a:buSzPts val="1350"/>
              <a:buFont typeface="Arial"/>
              <a:buChar char="•"/>
            </a:pPr>
            <a:r>
              <a:rPr lang="es-MX" sz="1800" dirty="0">
                <a:solidFill>
                  <a:srgbClr val="494B54"/>
                </a:solidFill>
              </a:rPr>
              <a:t>Capacidades predecibles</a:t>
            </a:r>
          </a:p>
          <a:p>
            <a:pPr marL="164588" indent="-164588">
              <a:lnSpc>
                <a:spcPct val="120000"/>
              </a:lnSpc>
              <a:buClr>
                <a:srgbClr val="6E8F82"/>
              </a:buClr>
              <a:buSzPts val="1350"/>
              <a:buFont typeface="Arial"/>
              <a:buChar char="•"/>
            </a:pPr>
            <a:r>
              <a:rPr lang="es-MX" sz="1800" dirty="0">
                <a:solidFill>
                  <a:srgbClr val="494B54"/>
                </a:solidFill>
              </a:rPr>
              <a:t>Maestría</a:t>
            </a:r>
          </a:p>
        </p:txBody>
      </p:sp>
      <p:sp>
        <p:nvSpPr>
          <p:cNvPr id="331" name="Shape 331"/>
          <p:cNvSpPr/>
          <p:nvPr/>
        </p:nvSpPr>
        <p:spPr>
          <a:xfrm>
            <a:off x="6847809" y="4393253"/>
            <a:ext cx="2758899" cy="132959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Autofit/>
          </a:bodyPr>
          <a:lstStyle/>
          <a:p>
            <a:pPr marL="164588" indent="-164588">
              <a:lnSpc>
                <a:spcPct val="120000"/>
              </a:lnSpc>
              <a:buClr>
                <a:srgbClr val="466EA5"/>
              </a:buClr>
              <a:buSzPts val="1350"/>
              <a:buFont typeface="Arial"/>
              <a:buChar char="•"/>
            </a:pPr>
            <a:r>
              <a:rPr lang="es-MX" sz="1800" dirty="0">
                <a:solidFill>
                  <a:srgbClr val="494B54"/>
                </a:solidFill>
              </a:rPr>
              <a:t>Pensamiento innovador</a:t>
            </a:r>
          </a:p>
          <a:p>
            <a:pPr marL="164588" indent="-164588">
              <a:lnSpc>
                <a:spcPct val="120000"/>
              </a:lnSpc>
              <a:buClr>
                <a:srgbClr val="466EA5"/>
              </a:buClr>
              <a:buSzPts val="1350"/>
              <a:buFont typeface="Arial"/>
              <a:buChar char="•"/>
            </a:pPr>
            <a:r>
              <a:rPr lang="es-MX" sz="1800" dirty="0">
                <a:solidFill>
                  <a:srgbClr val="494B54"/>
                </a:solidFill>
              </a:rPr>
              <a:t>Agilidad y adaptabilidad</a:t>
            </a:r>
          </a:p>
          <a:p>
            <a:pPr marL="164588" indent="-164588">
              <a:lnSpc>
                <a:spcPct val="120000"/>
              </a:lnSpc>
              <a:buClr>
                <a:srgbClr val="466EA5"/>
              </a:buClr>
              <a:buSzPts val="1350"/>
              <a:buFont typeface="Arial"/>
              <a:buChar char="•"/>
            </a:pPr>
            <a:r>
              <a:rPr lang="es-MX" sz="1800" dirty="0">
                <a:solidFill>
                  <a:srgbClr val="494B54"/>
                </a:solidFill>
              </a:rPr>
              <a:t>Potencial para aprender</a:t>
            </a:r>
          </a:p>
        </p:txBody>
      </p:sp>
      <p:sp>
        <p:nvSpPr>
          <p:cNvPr id="332" name="Shape 332"/>
          <p:cNvSpPr/>
          <p:nvPr/>
        </p:nvSpPr>
        <p:spPr>
          <a:xfrm>
            <a:off x="5971607" y="3244334"/>
            <a:ext cx="374461" cy="400109"/>
          </a:xfrm>
          <a:prstGeom prst="rect">
            <a:avLst/>
          </a:prstGeom>
          <a:noFill/>
          <a:ln>
            <a:noFill/>
          </a:ln>
        </p:spPr>
        <p:txBody>
          <a:bodyPr wrap="square" lIns="121900" tIns="60933" rIns="121900" bIns="60933" anchor="t" anchorCtr="0">
            <a:noAutofit/>
          </a:bodyPr>
          <a:lstStyle/>
          <a:p>
            <a:r>
              <a:rPr lang="en-US" sz="1800">
                <a:solidFill>
                  <a:schemeClr val="dk1"/>
                </a:solidFill>
              </a:rPr>
              <a:t>  </a:t>
            </a:r>
          </a:p>
        </p:txBody>
      </p:sp>
      <p:sp>
        <p:nvSpPr>
          <p:cNvPr id="333" name="Shape 333"/>
          <p:cNvSpPr/>
          <p:nvPr/>
        </p:nvSpPr>
        <p:spPr>
          <a:xfrm>
            <a:off x="5971607" y="3244334"/>
            <a:ext cx="310341" cy="400109"/>
          </a:xfrm>
          <a:prstGeom prst="rect">
            <a:avLst/>
          </a:prstGeom>
          <a:noFill/>
          <a:ln>
            <a:noFill/>
          </a:ln>
        </p:spPr>
        <p:txBody>
          <a:bodyPr wrap="square" lIns="121900" tIns="60933" rIns="121900" bIns="60933" anchor="t" anchorCtr="0">
            <a:noAutofit/>
          </a:bodyPr>
          <a:lstStyle/>
          <a:p>
            <a:r>
              <a:rPr lang="en-US" sz="1800">
                <a:solidFill>
                  <a:schemeClr val="dk1"/>
                </a:solidFill>
              </a:rPr>
              <a:t> </a:t>
            </a:r>
          </a:p>
        </p:txBody>
      </p:sp>
      <p:sp>
        <p:nvSpPr>
          <p:cNvPr id="334" name="Shape 334"/>
          <p:cNvSpPr txBox="1"/>
          <p:nvPr/>
        </p:nvSpPr>
        <p:spPr>
          <a:xfrm>
            <a:off x="3240892" y="3582303"/>
            <a:ext cx="1694664" cy="5820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indent="-114297" algn="ctr">
              <a:buClr>
                <a:srgbClr val="FFFFFF"/>
              </a:buClr>
              <a:buSzPts val="1350"/>
            </a:pPr>
            <a:r>
              <a:rPr lang="en-US" sz="1800" b="1" dirty="0">
                <a:solidFill>
                  <a:srgbClr val="FFFFFF"/>
                </a:solidFill>
              </a:rPr>
              <a:t>ESTABILIDAD</a:t>
            </a:r>
          </a:p>
        </p:txBody>
      </p:sp>
    </p:spTree>
    <p:extLst>
      <p:ext uri="{BB962C8B-B14F-4D97-AF65-F5344CB8AC3E}">
        <p14:creationId xmlns:p14="http://schemas.microsoft.com/office/powerpoint/2010/main" val="4028812667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Título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defTabSz="420623">
              <a:lnSpc>
                <a:spcPts val="2000"/>
              </a:lnSpc>
              <a:defRPr sz="1564"/>
            </a:pPr>
            <a:r>
              <a:rPr sz="2800" dirty="0" err="1"/>
              <a:t>Reto</a:t>
            </a:r>
            <a:r>
              <a:rPr sz="2800" dirty="0"/>
              <a:t> 3</a:t>
            </a:r>
            <a:br>
              <a:rPr lang="es-MX" sz="2800" dirty="0"/>
            </a:br>
            <a:br>
              <a:rPr sz="2800" dirty="0"/>
            </a:br>
            <a:r>
              <a:rPr sz="2800" dirty="0" err="1"/>
              <a:t>Automatización</a:t>
            </a:r>
            <a:endParaRPr sz="2800" dirty="0"/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CuadroTexto 4"/>
          <p:cNvSpPr txBox="1"/>
          <p:nvPr/>
        </p:nvSpPr>
        <p:spPr>
          <a:xfrm>
            <a:off x="630179" y="5099773"/>
            <a:ext cx="2333825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r">
              <a:defRPr sz="3200">
                <a:latin typeface="Aril"/>
                <a:ea typeface="Aril"/>
                <a:cs typeface="Aril"/>
                <a:sym typeface="Aril"/>
              </a:defRPr>
            </a:lvl1pPr>
          </a:lstStyle>
          <a:p>
            <a:r>
              <a:rPr dirty="0"/>
              <a:t>Pizzas</a:t>
            </a:r>
          </a:p>
        </p:txBody>
      </p:sp>
      <p:pic>
        <p:nvPicPr>
          <p:cNvPr id="347" name="Shape 396" descr="Shape 396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08796">
            <a:off x="3086012" y="5038545"/>
            <a:ext cx="781507" cy="549829"/>
          </a:xfrm>
          <a:prstGeom prst="rect">
            <a:avLst/>
          </a:prstGeom>
          <a:ln w="12700">
            <a:miter lim="400000"/>
          </a:ln>
        </p:spPr>
      </p:pic>
      <p:sp>
        <p:nvSpPr>
          <p:cNvPr id="348" name="Rectángulo 6"/>
          <p:cNvSpPr txBox="1"/>
          <p:nvPr/>
        </p:nvSpPr>
        <p:spPr>
          <a:xfrm>
            <a:off x="414155" y="966436"/>
            <a:ext cx="6096001" cy="35636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rgbClr val="456FA5"/>
                </a:solidFill>
                <a:latin typeface="DINOT-Black"/>
                <a:ea typeface="DINOT-Black"/>
                <a:cs typeface="DINOT-Black"/>
                <a:sym typeface="DINOT-Black"/>
              </a:defRPr>
            </a:pPr>
            <a:r>
              <a:rPr dirty="0"/>
              <a:t>La </a:t>
            </a:r>
            <a:r>
              <a:rPr dirty="0" err="1"/>
              <a:t>automatización</a:t>
            </a:r>
            <a:r>
              <a:rPr dirty="0"/>
              <a:t> </a:t>
            </a:r>
            <a:r>
              <a:rPr dirty="0" err="1"/>
              <a:t>está</a:t>
            </a:r>
            <a:r>
              <a:rPr dirty="0"/>
              <a:t> </a:t>
            </a:r>
            <a:r>
              <a:rPr dirty="0" err="1"/>
              <a:t>creando</a:t>
            </a:r>
            <a:r>
              <a:rPr dirty="0"/>
              <a:t> </a:t>
            </a:r>
            <a:r>
              <a:rPr dirty="0" err="1"/>
              <a:t>puestos</a:t>
            </a:r>
            <a:r>
              <a:rPr dirty="0"/>
              <a:t> de </a:t>
            </a:r>
            <a:r>
              <a:rPr dirty="0" err="1"/>
              <a:t>trabajo</a:t>
            </a:r>
            <a:r>
              <a:rPr dirty="0"/>
              <a:t> </a:t>
            </a:r>
            <a:r>
              <a:rPr lang="es-MX" dirty="0"/>
              <a:t>a nivel global</a:t>
            </a:r>
            <a:endParaRPr dirty="0"/>
          </a:p>
          <a:p>
            <a:pPr>
              <a:defRPr sz="3200">
                <a:latin typeface="DINOT-Black"/>
                <a:ea typeface="DINOT-Black"/>
                <a:cs typeface="DINOT-Black"/>
                <a:sym typeface="DINOT-Black"/>
              </a:defRPr>
            </a:pPr>
            <a:endParaRPr dirty="0"/>
          </a:p>
          <a:p>
            <a:pPr>
              <a:defRPr sz="1800">
                <a:latin typeface="Helvetica Neue LT Std 75 Bold"/>
                <a:ea typeface="Helvetica Neue LT Std 75 Bold"/>
                <a:cs typeface="Helvetica Neue LT Std 75 Bold"/>
                <a:sym typeface="Helvetica Neue LT Std 75 Bold"/>
              </a:defRPr>
            </a:pPr>
            <a:r>
              <a:rPr dirty="0"/>
              <a:t>Hoy </a:t>
            </a:r>
            <a:r>
              <a:rPr dirty="0" err="1"/>
              <a:t>más</a:t>
            </a:r>
            <a:r>
              <a:rPr dirty="0"/>
              <a:t> que </a:t>
            </a:r>
            <a:r>
              <a:rPr dirty="0" err="1"/>
              <a:t>nunca</a:t>
            </a:r>
            <a:r>
              <a:rPr dirty="0"/>
              <a:t> los </a:t>
            </a:r>
            <a:r>
              <a:rPr dirty="0" err="1"/>
              <a:t>empleadores</a:t>
            </a:r>
            <a:r>
              <a:rPr dirty="0"/>
              <a:t> </a:t>
            </a:r>
            <a:r>
              <a:rPr dirty="0" err="1"/>
              <a:t>prevén</a:t>
            </a:r>
            <a:endParaRPr dirty="0"/>
          </a:p>
          <a:p>
            <a:pPr>
              <a:defRPr sz="1800">
                <a:latin typeface="Helvetica Neue LT Std 75 Bold"/>
                <a:ea typeface="Helvetica Neue LT Std 75 Bold"/>
                <a:cs typeface="Helvetica Neue LT Std 75 Bold"/>
                <a:sym typeface="Helvetica Neue LT Std 75 Bold"/>
              </a:defRPr>
            </a:pPr>
            <a:r>
              <a:rPr dirty="0" err="1"/>
              <a:t>aumentar</a:t>
            </a:r>
            <a:r>
              <a:rPr dirty="0"/>
              <a:t> o </a:t>
            </a:r>
            <a:r>
              <a:rPr dirty="0" err="1"/>
              <a:t>mantener</a:t>
            </a:r>
            <a:r>
              <a:rPr dirty="0"/>
              <a:t> </a:t>
            </a:r>
            <a:r>
              <a:rPr dirty="0" err="1"/>
              <a:t>su</a:t>
            </a:r>
            <a:r>
              <a:rPr dirty="0"/>
              <a:t> </a:t>
            </a:r>
            <a:r>
              <a:rPr dirty="0" err="1"/>
              <a:t>fuerza</a:t>
            </a:r>
            <a:r>
              <a:rPr dirty="0"/>
              <a:t> de </a:t>
            </a:r>
            <a:r>
              <a:rPr dirty="0" err="1"/>
              <a:t>trabajo</a:t>
            </a:r>
            <a:r>
              <a:rPr dirty="0"/>
              <a:t> </a:t>
            </a:r>
            <a:r>
              <a:rPr dirty="0" err="1"/>
              <a:t>como</a:t>
            </a:r>
            <a:endParaRPr dirty="0"/>
          </a:p>
          <a:p>
            <a:pPr>
              <a:defRPr sz="1800">
                <a:latin typeface="Helvetica Neue LT Std 75 Bold"/>
                <a:ea typeface="Helvetica Neue LT Std 75 Bold"/>
                <a:cs typeface="Helvetica Neue LT Std 75 Bold"/>
                <a:sym typeface="Helvetica Neue LT Std 75 Bold"/>
              </a:defRPr>
            </a:pPr>
            <a:r>
              <a:rPr dirty="0" err="1"/>
              <a:t>resultado</a:t>
            </a:r>
            <a:r>
              <a:rPr dirty="0"/>
              <a:t> de la </a:t>
            </a:r>
            <a:r>
              <a:rPr dirty="0" err="1"/>
              <a:t>automatización</a:t>
            </a:r>
            <a:endParaRPr dirty="0"/>
          </a:p>
          <a:p>
            <a:pPr>
              <a:defRPr sz="1800">
                <a:latin typeface="Helvetica Neue LT Std 45 Light"/>
                <a:ea typeface="Helvetica Neue LT Std 45 Light"/>
                <a:cs typeface="Helvetica Neue LT Std 45 Light"/>
                <a:sym typeface="Helvetica Neue LT Std 45 Light"/>
              </a:defRPr>
            </a:pPr>
            <a:endParaRPr dirty="0"/>
          </a:p>
          <a:p>
            <a:pPr>
              <a:defRPr sz="1800">
                <a:latin typeface="Helvetica Neue LT Std 45 Light"/>
                <a:ea typeface="Helvetica Neue LT Std 45 Light"/>
                <a:cs typeface="Helvetica Neue LT Std 45 Light"/>
                <a:sym typeface="Helvetica Neue LT Std 45 Light"/>
              </a:defRPr>
            </a:pPr>
            <a:r>
              <a:rPr dirty="0"/>
              <a:t>El </a:t>
            </a:r>
            <a:r>
              <a:rPr dirty="0" err="1"/>
              <a:t>porcentaje</a:t>
            </a:r>
            <a:r>
              <a:rPr dirty="0"/>
              <a:t> de </a:t>
            </a:r>
            <a:r>
              <a:rPr dirty="0" err="1"/>
              <a:t>participación</a:t>
            </a:r>
            <a:r>
              <a:rPr dirty="0"/>
              <a:t> de las </a:t>
            </a:r>
            <a:r>
              <a:rPr dirty="0" err="1"/>
              <a:t>compañías</a:t>
            </a:r>
            <a:r>
              <a:rPr dirty="0"/>
              <a:t> que </a:t>
            </a:r>
            <a:r>
              <a:rPr dirty="0" err="1"/>
              <a:t>predicen</a:t>
            </a:r>
            <a:r>
              <a:rPr dirty="0"/>
              <a:t> la </a:t>
            </a:r>
            <a:r>
              <a:rPr dirty="0" err="1"/>
              <a:t>pérdida</a:t>
            </a:r>
            <a:r>
              <a:rPr dirty="0"/>
              <a:t> de </a:t>
            </a:r>
            <a:r>
              <a:rPr dirty="0" err="1"/>
              <a:t>puestos</a:t>
            </a:r>
            <a:r>
              <a:rPr dirty="0"/>
              <a:t> de </a:t>
            </a:r>
            <a:r>
              <a:rPr dirty="0" err="1"/>
              <a:t>trabajo</a:t>
            </a:r>
            <a:r>
              <a:rPr dirty="0"/>
              <a:t> ha </a:t>
            </a:r>
            <a:r>
              <a:rPr dirty="0" err="1"/>
              <a:t>caído</a:t>
            </a:r>
            <a:r>
              <a:rPr dirty="0"/>
              <a:t> del 1</a:t>
            </a:r>
            <a:r>
              <a:rPr lang="es-MX" dirty="0"/>
              <a:t>2</a:t>
            </a:r>
            <a:r>
              <a:rPr dirty="0"/>
              <a:t>% al </a:t>
            </a:r>
            <a:r>
              <a:rPr lang="es-MX" dirty="0"/>
              <a:t>9</a:t>
            </a:r>
            <a:r>
              <a:rPr dirty="0"/>
              <a:t>%, </a:t>
            </a:r>
            <a:r>
              <a:rPr dirty="0" err="1"/>
              <a:t>en</a:t>
            </a:r>
            <a:r>
              <a:rPr dirty="0"/>
              <a:t> los </a:t>
            </a:r>
            <a:r>
              <a:rPr dirty="0" err="1"/>
              <a:t>últimos</a:t>
            </a:r>
            <a:r>
              <a:rPr dirty="0"/>
              <a:t> 3 </a:t>
            </a:r>
            <a:r>
              <a:rPr dirty="0" err="1"/>
              <a:t>años</a:t>
            </a:r>
            <a:r>
              <a:rPr dirty="0"/>
              <a:t>.</a:t>
            </a:r>
          </a:p>
        </p:txBody>
      </p:sp>
      <p:pic>
        <p:nvPicPr>
          <p:cNvPr id="349" name="Imagen" descr="Imagen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73934" y="3145510"/>
            <a:ext cx="5416789" cy="1922837"/>
          </a:xfrm>
          <a:prstGeom prst="rect">
            <a:avLst/>
          </a:prstGeom>
          <a:ln w="12700">
            <a:miter lim="400000"/>
          </a:ln>
        </p:spPr>
      </p:pic>
      <p:pic>
        <p:nvPicPr>
          <p:cNvPr id="350" name="Imagen" descr="Image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5597" y="921512"/>
            <a:ext cx="4933662" cy="388268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EDE37F1-04B0-4DDE-8256-F297D2D7A6E1}"/>
              </a:ext>
            </a:extLst>
          </p:cNvPr>
          <p:cNvSpPr txBox="1"/>
          <p:nvPr/>
        </p:nvSpPr>
        <p:spPr>
          <a:xfrm>
            <a:off x="414154" y="6274457"/>
            <a:ext cx="6096001" cy="2616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MX" sz="11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Fuente: Se buscan personas: los robots las necesitan. ManpowerGroup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537BE2B0-EBDF-4922-84D7-8B2B7546CC52}"/>
              </a:ext>
            </a:extLst>
          </p:cNvPr>
          <p:cNvSpPr/>
          <p:nvPr/>
        </p:nvSpPr>
        <p:spPr>
          <a:xfrm>
            <a:off x="6437626" y="1315705"/>
            <a:ext cx="666579" cy="39370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MX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BDD9CD0-6FD9-415A-A75F-827E9C468FB8}"/>
              </a:ext>
            </a:extLst>
          </p:cNvPr>
          <p:cNvSpPr txBox="1"/>
          <p:nvPr/>
        </p:nvSpPr>
        <p:spPr>
          <a:xfrm>
            <a:off x="6588172" y="1361613"/>
            <a:ext cx="680808" cy="4001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MX" sz="2000" b="1" i="0" u="none" strike="noStrike" cap="none" spc="0" normalizeH="0" baseline="0" dirty="0">
                <a:ln>
                  <a:noFill/>
                </a:ln>
                <a:solidFill>
                  <a:srgbClr val="3984B4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69%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6C731D2D-A343-4918-BE26-CDFCDC129049}"/>
              </a:ext>
            </a:extLst>
          </p:cNvPr>
          <p:cNvSpPr/>
          <p:nvPr/>
        </p:nvSpPr>
        <p:spPr>
          <a:xfrm>
            <a:off x="7453432" y="835587"/>
            <a:ext cx="666579" cy="39370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MX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E5819A5-805B-4E91-8218-0E2305D193C6}"/>
              </a:ext>
            </a:extLst>
          </p:cNvPr>
          <p:cNvSpPr txBox="1"/>
          <p:nvPr/>
        </p:nvSpPr>
        <p:spPr>
          <a:xfrm>
            <a:off x="7526635" y="890773"/>
            <a:ext cx="680808" cy="4001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MX" sz="20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87%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76EF6296-09D3-402C-B879-298139C70798}"/>
              </a:ext>
            </a:extLst>
          </p:cNvPr>
          <p:cNvSpPr/>
          <p:nvPr/>
        </p:nvSpPr>
        <p:spPr>
          <a:xfrm>
            <a:off x="8580772" y="856136"/>
            <a:ext cx="666579" cy="39370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MX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42B459A-76E2-4338-87BC-B3A6C1FC122E}"/>
              </a:ext>
            </a:extLst>
          </p:cNvPr>
          <p:cNvSpPr txBox="1"/>
          <p:nvPr/>
        </p:nvSpPr>
        <p:spPr>
          <a:xfrm>
            <a:off x="8772428" y="890773"/>
            <a:ext cx="680808" cy="4001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MX" sz="2000" b="1" i="0" u="none" strike="noStrike" cap="none" spc="0" normalizeH="0" baseline="0" dirty="0">
                <a:ln>
                  <a:noFill/>
                </a:ln>
                <a:solidFill>
                  <a:srgbClr val="E67B22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18%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C360088B-1339-41EC-8D0F-1662F0A450F5}"/>
              </a:ext>
            </a:extLst>
          </p:cNvPr>
          <p:cNvSpPr/>
          <p:nvPr/>
        </p:nvSpPr>
        <p:spPr>
          <a:xfrm>
            <a:off x="10339769" y="2165010"/>
            <a:ext cx="666579" cy="393700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MX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B32AF7F8-6B9A-4F5B-9808-E9E23D978F01}"/>
              </a:ext>
            </a:extLst>
          </p:cNvPr>
          <p:cNvSpPr txBox="1"/>
          <p:nvPr/>
        </p:nvSpPr>
        <p:spPr>
          <a:xfrm>
            <a:off x="10482010" y="2220672"/>
            <a:ext cx="680808" cy="4001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MX" sz="2000" b="1" i="0" u="none" strike="noStrike" cap="none" spc="0" normalizeH="0" baseline="0" dirty="0">
                <a:ln>
                  <a:noFill/>
                </a:ln>
                <a:solidFill>
                  <a:srgbClr val="70A094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9%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l="15941" t="3487" r="13251" b="35365"/>
          <a:stretch/>
        </p:blipFill>
        <p:spPr>
          <a:xfrm>
            <a:off x="7580137" y="2862967"/>
            <a:ext cx="3186186" cy="2879486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3556942" y="6403408"/>
            <a:ext cx="58620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rgbClr val="7B898F"/>
                </a:solidFill>
                <a:latin typeface="HelveticaNeueLTStd-Lt"/>
              </a:rPr>
              <a:t>Where Machines Could Replace Humans – and Where They Can’t (Yet), McKinsey (2016)</a:t>
            </a:r>
            <a:endParaRPr lang="es-MX" sz="10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4"/>
          <a:srcRect t="8152"/>
          <a:stretch/>
        </p:blipFill>
        <p:spPr>
          <a:xfrm>
            <a:off x="469838" y="1673592"/>
            <a:ext cx="6174208" cy="2246014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469838" y="956637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"/>
            <a:r>
              <a:rPr lang="es-MX" sz="2800" dirty="0">
                <a:solidFill>
                  <a:srgbClr val="3984B5"/>
                </a:solidFill>
              </a:rPr>
              <a:t>La cuarta Revolución Industrial</a:t>
            </a:r>
          </a:p>
        </p:txBody>
      </p:sp>
    </p:spTree>
    <p:extLst>
      <p:ext uri="{BB962C8B-B14F-4D97-AF65-F5344CB8AC3E}">
        <p14:creationId xmlns:p14="http://schemas.microsoft.com/office/powerpoint/2010/main" val="867931003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96538D22-D862-4A32-95F6-E1EB683012E7}"/>
              </a:ext>
            </a:extLst>
          </p:cNvPr>
          <p:cNvSpPr/>
          <p:nvPr/>
        </p:nvSpPr>
        <p:spPr>
          <a:xfrm>
            <a:off x="0" y="423333"/>
            <a:ext cx="12192000" cy="6434667"/>
          </a:xfrm>
          <a:prstGeom prst="rect">
            <a:avLst/>
          </a:prstGeom>
          <a:solidFill>
            <a:schemeClr val="tx1"/>
          </a:solidFill>
          <a:ln w="25400" cap="flat">
            <a:solidFill>
              <a:schemeClr val="tx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MX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30F3FD9-45C1-4B73-9EE8-0FAC23CF4D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6" b="1"/>
          <a:stretch/>
        </p:blipFill>
        <p:spPr>
          <a:xfrm>
            <a:off x="2911037" y="516910"/>
            <a:ext cx="6369926" cy="630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587945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3" name="Cuadro de texto 8"/>
          <p:cNvGrpSpPr/>
          <p:nvPr/>
        </p:nvGrpSpPr>
        <p:grpSpPr>
          <a:xfrm>
            <a:off x="350520" y="1602915"/>
            <a:ext cx="5562601" cy="3737701"/>
            <a:chOff x="0" y="0"/>
            <a:chExt cx="5562600" cy="3737700"/>
          </a:xfrm>
        </p:grpSpPr>
        <p:sp>
          <p:nvSpPr>
            <p:cNvPr id="361" name="Rectángulo"/>
            <p:cNvSpPr/>
            <p:nvPr/>
          </p:nvSpPr>
          <p:spPr>
            <a:xfrm>
              <a:off x="0" y="0"/>
              <a:ext cx="5562600" cy="3593925"/>
            </a:xfrm>
            <a:prstGeom prst="rect">
              <a:avLst/>
            </a:prstGeom>
            <a:solidFill>
              <a:srgbClr val="FFFFFF"/>
            </a:solidFill>
            <a:ln w="635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lnSpc>
                  <a:spcPct val="105999"/>
                </a:lnSpc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62" name="Aumentando…"/>
            <p:cNvSpPr txBox="1"/>
            <p:nvPr/>
          </p:nvSpPr>
          <p:spPr>
            <a:xfrm>
              <a:off x="0" y="0"/>
              <a:ext cx="5562600" cy="3737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lnSpc>
                  <a:spcPct val="105999"/>
                </a:lnSpc>
                <a:defRPr sz="1800" b="1">
                  <a:solidFill>
                    <a:srgbClr val="456FA5"/>
                  </a:solidFill>
                </a:defRPr>
              </a:pPr>
              <a:r>
                <a:t>Aumentando</a:t>
              </a:r>
              <a:r>
                <a:rPr>
                  <a:solidFill>
                    <a:srgbClr val="000000"/>
                  </a:solidFill>
                </a:rPr>
                <a:t> 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  <a:p>
              <a:pPr marL="342900" indent="-342900">
                <a:lnSpc>
                  <a:spcPct val="105999"/>
                </a:lnSpc>
                <a:buSzPct val="100000"/>
                <a:buAutoNum type="arabicPeriod"/>
                <a:defRPr sz="1800"/>
              </a:pPr>
              <a:r>
                <a:t>Pensamiento analítico e innovación</a:t>
              </a:r>
            </a:p>
            <a:p>
              <a:pPr marL="342900" indent="-342900">
                <a:lnSpc>
                  <a:spcPct val="105999"/>
                </a:lnSpc>
                <a:buSzPct val="100000"/>
                <a:buAutoNum type="arabicPeriod"/>
                <a:defRPr sz="1800"/>
              </a:pPr>
              <a:r>
                <a:t>Aprendizaje activo y estrategias de aprendizaje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  <a:p>
              <a:pPr marL="342900" indent="-342900">
                <a:lnSpc>
                  <a:spcPct val="105999"/>
                </a:lnSpc>
                <a:buSzPct val="100000"/>
                <a:buAutoNum type="arabicPeriod"/>
                <a:defRPr sz="1800"/>
              </a:pPr>
              <a:r>
                <a:t>Creatividad, originalidad e iniciativa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  <a:p>
              <a:pPr marL="342900" indent="-342900">
                <a:lnSpc>
                  <a:spcPct val="105999"/>
                </a:lnSpc>
                <a:buSzPct val="100000"/>
                <a:buAutoNum type="arabicPeriod"/>
                <a:defRPr sz="1800"/>
              </a:pPr>
              <a:r>
                <a:t>Diseño de tecnología y programación</a:t>
              </a:r>
            </a:p>
            <a:p>
              <a:pPr marL="342900" indent="-342900">
                <a:lnSpc>
                  <a:spcPct val="105999"/>
                </a:lnSpc>
                <a:buSzPct val="100000"/>
                <a:buAutoNum type="arabicPeriod"/>
                <a:defRPr sz="1800"/>
              </a:pPr>
              <a:r>
                <a:t>Pensamiento crítico y análisis</a:t>
              </a:r>
            </a:p>
            <a:p>
              <a:pPr marL="342900" indent="-342900">
                <a:lnSpc>
                  <a:spcPct val="105999"/>
                </a:lnSpc>
                <a:buSzPct val="100000"/>
                <a:buAutoNum type="arabicPeriod"/>
                <a:defRPr sz="1800"/>
              </a:pPr>
              <a:r>
                <a:t>Resolución de problemas complejos</a:t>
              </a:r>
            </a:p>
            <a:p>
              <a:pPr marL="342900" indent="-342900">
                <a:lnSpc>
                  <a:spcPct val="105999"/>
                </a:lnSpc>
                <a:buSzPct val="100000"/>
                <a:buAutoNum type="arabicPeriod"/>
                <a:defRPr sz="1800"/>
              </a:pPr>
              <a:r>
                <a:t>Liderazgo e influencia social</a:t>
              </a:r>
            </a:p>
            <a:p>
              <a:pPr marL="342900" indent="-342900">
                <a:lnSpc>
                  <a:spcPct val="105999"/>
                </a:lnSpc>
                <a:buSzPct val="100000"/>
                <a:buAutoNum type="arabicPeriod"/>
                <a:defRPr sz="1800"/>
              </a:pPr>
              <a:r>
                <a:t>Inteligencia emocional</a:t>
              </a:r>
            </a:p>
            <a:p>
              <a:pPr marL="342900" indent="-342900">
                <a:lnSpc>
                  <a:spcPct val="105999"/>
                </a:lnSpc>
                <a:buSzPct val="100000"/>
                <a:buAutoNum type="arabicPeriod"/>
                <a:defRPr sz="1800"/>
              </a:pPr>
              <a:r>
                <a:t>Razonamiento, resolución de problemas e idear cosas</a:t>
              </a:r>
            </a:p>
            <a:p>
              <a:pPr marL="342900" indent="-342900">
                <a:lnSpc>
                  <a:spcPct val="105999"/>
                </a:lnSpc>
                <a:buSzPct val="100000"/>
                <a:buAutoNum type="arabicPeriod"/>
                <a:defRPr sz="1800"/>
              </a:pPr>
              <a:r>
                <a:t>Análisis y evaluación de sistemas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  <a:p>
              <a:pPr indent="270509">
                <a:lnSpc>
                  <a:spcPct val="105999"/>
                </a:lnSpc>
                <a:defRPr sz="1800"/>
              </a:pPr>
              <a:r>
                <a:t> </a:t>
              </a:r>
            </a:p>
          </p:txBody>
        </p:sp>
      </p:grpSp>
      <p:grpSp>
        <p:nvGrpSpPr>
          <p:cNvPr id="366" name="Cuadro de texto 9"/>
          <p:cNvGrpSpPr/>
          <p:nvPr/>
        </p:nvGrpSpPr>
        <p:grpSpPr>
          <a:xfrm>
            <a:off x="6065520" y="1597373"/>
            <a:ext cx="5760721" cy="3593926"/>
            <a:chOff x="0" y="0"/>
            <a:chExt cx="5760720" cy="3593924"/>
          </a:xfrm>
        </p:grpSpPr>
        <p:sp>
          <p:nvSpPr>
            <p:cNvPr id="364" name="Rectángulo"/>
            <p:cNvSpPr/>
            <p:nvPr/>
          </p:nvSpPr>
          <p:spPr>
            <a:xfrm>
              <a:off x="-1" y="-1"/>
              <a:ext cx="5760722" cy="3593926"/>
            </a:xfrm>
            <a:prstGeom prst="rect">
              <a:avLst/>
            </a:prstGeom>
            <a:solidFill>
              <a:srgbClr val="FFFFFF"/>
            </a:solidFill>
            <a:ln w="635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lnSpc>
                  <a:spcPct val="105999"/>
                </a:lnSpc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65" name="Disminuyendo…"/>
            <p:cNvSpPr txBox="1"/>
            <p:nvPr/>
          </p:nvSpPr>
          <p:spPr>
            <a:xfrm>
              <a:off x="-1" y="-1"/>
              <a:ext cx="5760722" cy="34554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lnSpc>
                  <a:spcPct val="105999"/>
                </a:lnSpc>
                <a:defRPr sz="1800" b="1">
                  <a:solidFill>
                    <a:srgbClr val="456FA5"/>
                  </a:solidFill>
                </a:defRPr>
              </a:pPr>
              <a:r>
                <a:t>Disminuyendo</a:t>
              </a:r>
              <a:r>
                <a:rPr>
                  <a:solidFill>
                    <a:srgbClr val="000000"/>
                  </a:solidFill>
                </a:rPr>
                <a:t> 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  <a:p>
              <a:pPr marL="342900" indent="-342900">
                <a:lnSpc>
                  <a:spcPct val="105999"/>
                </a:lnSpc>
                <a:buSzPct val="100000"/>
                <a:buAutoNum type="arabicPeriod"/>
                <a:defRPr sz="1800"/>
              </a:pPr>
              <a:r>
                <a:t>Destreza manual, resistencia y precisión Manual dexterity, endurance and precision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  <a:p>
              <a:pPr marL="342900" indent="-342900">
                <a:lnSpc>
                  <a:spcPct val="105999"/>
                </a:lnSpc>
                <a:buSzPct val="100000"/>
                <a:buAutoNum type="arabicPeriod"/>
                <a:defRPr sz="1800"/>
              </a:pPr>
              <a:r>
                <a:t>Habilidad verbal, auditiva, espacial y de memoria</a:t>
              </a:r>
            </a:p>
            <a:p>
              <a:pPr marL="342900" indent="-342900">
                <a:lnSpc>
                  <a:spcPct val="105999"/>
                </a:lnSpc>
                <a:buSzPct val="100000"/>
                <a:buAutoNum type="arabicPeriod"/>
                <a:defRPr sz="1800"/>
              </a:pPr>
              <a:r>
                <a:t>Gestión de recursos materiales y financieros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  <a:p>
              <a:pPr marL="342900" indent="-342900">
                <a:lnSpc>
                  <a:spcPct val="105999"/>
                </a:lnSpc>
                <a:buSzPct val="100000"/>
                <a:buAutoNum type="arabicPeriod"/>
                <a:defRPr sz="1800"/>
              </a:pPr>
              <a:r>
                <a:t>Instalación y mantenimiento tecnológicos</a:t>
              </a:r>
            </a:p>
            <a:p>
              <a:pPr marL="342900" indent="-342900">
                <a:lnSpc>
                  <a:spcPct val="105999"/>
                </a:lnSpc>
                <a:buSzPct val="100000"/>
                <a:buAutoNum type="arabicPeriod"/>
                <a:defRPr sz="1800"/>
              </a:pPr>
              <a:r>
                <a:t>Lectura, redacción, matemáticas y escucha active</a:t>
              </a:r>
            </a:p>
            <a:p>
              <a:pPr marL="342900" indent="-342900">
                <a:lnSpc>
                  <a:spcPct val="105999"/>
                </a:lnSpc>
                <a:buSzPct val="100000"/>
                <a:buAutoNum type="arabicPeriod"/>
                <a:defRPr sz="1800"/>
              </a:pPr>
              <a:r>
                <a:t>Gestión de Capital Humano</a:t>
              </a:r>
            </a:p>
            <a:p>
              <a:pPr marL="342900" indent="-342900">
                <a:lnSpc>
                  <a:spcPct val="105999"/>
                </a:lnSpc>
                <a:buSzPct val="100000"/>
                <a:buAutoNum type="arabicPeriod"/>
                <a:defRPr sz="1800"/>
              </a:pPr>
              <a:r>
                <a:t>Control de calidad y seguridad</a:t>
              </a:r>
            </a:p>
            <a:p>
              <a:pPr marL="342900" indent="-342900">
                <a:lnSpc>
                  <a:spcPct val="105999"/>
                </a:lnSpc>
                <a:buSzPct val="100000"/>
                <a:buAutoNum type="arabicPeriod"/>
                <a:defRPr sz="1800"/>
              </a:pPr>
              <a:r>
                <a:t>Manejo y coordinación de tiempo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  <a:p>
              <a:pPr marL="342900" indent="-342900">
                <a:lnSpc>
                  <a:spcPct val="105999"/>
                </a:lnSpc>
                <a:buSzPct val="100000"/>
                <a:buAutoNum type="arabicPeriod"/>
                <a:defRPr sz="1800"/>
              </a:pPr>
              <a:r>
                <a:t>Habilidades visuales, auditivas y de habla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  <a:p>
              <a:pPr marL="342900" indent="-342900">
                <a:lnSpc>
                  <a:spcPct val="105999"/>
                </a:lnSpc>
                <a:buSzPct val="100000"/>
                <a:buAutoNum type="arabicPeriod"/>
                <a:defRPr sz="1800"/>
              </a:pPr>
              <a:r>
                <a:t>Uso, monitoreo y control de tecnología</a:t>
              </a:r>
            </a:p>
          </p:txBody>
        </p:sp>
      </p:grpSp>
      <p:sp>
        <p:nvSpPr>
          <p:cNvPr id="367" name="Rectángulo 3"/>
          <p:cNvSpPr txBox="1"/>
          <p:nvPr/>
        </p:nvSpPr>
        <p:spPr>
          <a:xfrm>
            <a:off x="728192" y="842010"/>
            <a:ext cx="4080828" cy="561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lnSpc>
                <a:spcPct val="105999"/>
              </a:lnSpc>
              <a:defRPr sz="3200" b="1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t>Habilidades del 2022</a:t>
            </a:r>
          </a:p>
        </p:txBody>
      </p:sp>
      <p:sp>
        <p:nvSpPr>
          <p:cNvPr id="368" name="Rectángulo 4"/>
          <p:cNvSpPr txBox="1"/>
          <p:nvPr/>
        </p:nvSpPr>
        <p:spPr>
          <a:xfrm>
            <a:off x="579119" y="5515252"/>
            <a:ext cx="11475722" cy="5227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r">
              <a:lnSpc>
                <a:spcPct val="105999"/>
              </a:lnSpc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  <a:p>
            <a:pPr>
              <a:lnSpc>
                <a:spcPct val="105999"/>
              </a:lnSpc>
              <a:defRPr>
                <a:latin typeface="+mj-lt"/>
                <a:ea typeface="+mj-ea"/>
                <a:cs typeface="+mj-cs"/>
                <a:sym typeface="Helvetica"/>
              </a:defRPr>
            </a:pPr>
            <a:r>
              <a:t>Fuente: Future Jobs Report 2018. WEF</a:t>
            </a: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jicortes\Desktop\Presentación SR2.0\Habilidades profesionales_MX-01.jpg">
            <a:extLst>
              <a:ext uri="{FF2B5EF4-FFF2-40B4-BE49-F238E27FC236}">
                <a16:creationId xmlns:a16="http://schemas.microsoft.com/office/drawing/2014/main" id="{800744B7-B4A3-4F2D-99AB-5DAA199F0D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74"/>
          <a:stretch/>
        </p:blipFill>
        <p:spPr bwMode="auto">
          <a:xfrm>
            <a:off x="226470" y="1708756"/>
            <a:ext cx="11250512" cy="4366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ángulo redondeado 2"/>
          <p:cNvSpPr/>
          <p:nvPr/>
        </p:nvSpPr>
        <p:spPr>
          <a:xfrm>
            <a:off x="0" y="993739"/>
            <a:ext cx="8629923" cy="69796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27" dirty="0">
                <a:solidFill>
                  <a:schemeClr val="bg1"/>
                </a:solidFill>
              </a:rPr>
              <a:t>Las </a:t>
            </a:r>
            <a:r>
              <a:rPr lang="en-US" sz="2727" dirty="0" err="1">
                <a:solidFill>
                  <a:schemeClr val="bg1"/>
                </a:solidFill>
              </a:rPr>
              <a:t>fortalezas</a:t>
            </a:r>
            <a:r>
              <a:rPr lang="en-US" sz="2727" dirty="0">
                <a:solidFill>
                  <a:schemeClr val="bg1"/>
                </a:solidFill>
              </a:rPr>
              <a:t> </a:t>
            </a:r>
            <a:r>
              <a:rPr lang="en-US" sz="2727" dirty="0" err="1">
                <a:solidFill>
                  <a:schemeClr val="bg1"/>
                </a:solidFill>
              </a:rPr>
              <a:t>humanas</a:t>
            </a:r>
            <a:r>
              <a:rPr lang="en-US" sz="2727" dirty="0">
                <a:solidFill>
                  <a:schemeClr val="bg1"/>
                </a:solidFill>
              </a:rPr>
              <a:t> </a:t>
            </a:r>
            <a:r>
              <a:rPr lang="en-US" sz="2727" dirty="0" err="1">
                <a:solidFill>
                  <a:schemeClr val="bg1"/>
                </a:solidFill>
              </a:rPr>
              <a:t>sobresalen</a:t>
            </a:r>
            <a:r>
              <a:rPr lang="en-US" sz="2727" dirty="0">
                <a:solidFill>
                  <a:schemeClr val="bg1"/>
                </a:solidFill>
              </a:rPr>
              <a:t> en la era digital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807D94D4-A188-4CE9-BF24-7DA964677E6B}"/>
              </a:ext>
            </a:extLst>
          </p:cNvPr>
          <p:cNvSpPr txBox="1"/>
          <p:nvPr/>
        </p:nvSpPr>
        <p:spPr>
          <a:xfrm>
            <a:off x="2148222" y="6253035"/>
            <a:ext cx="233382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s-MX" sz="3200" dirty="0">
                <a:solidFill>
                  <a:schemeClr val="tx1"/>
                </a:solidFill>
                <a:latin typeface="Aril"/>
                <a:cs typeface="Aril"/>
              </a:rPr>
              <a:t>coma</a:t>
            </a:r>
          </a:p>
        </p:txBody>
      </p:sp>
      <p:pic>
        <p:nvPicPr>
          <p:cNvPr id="9" name="Shape 396">
            <a:hlinkClick r:id="rId4" action="ppaction://hlinkfile"/>
            <a:extLst>
              <a:ext uri="{FF2B5EF4-FFF2-40B4-BE49-F238E27FC236}">
                <a16:creationId xmlns:a16="http://schemas.microsoft.com/office/drawing/2014/main" id="{9C1E9A1D-BB01-44D8-B3D9-61C3587A6272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91203">
            <a:off x="4604055" y="6191806"/>
            <a:ext cx="781506" cy="54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1229465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1B810C3E-43B6-4015-899C-7DBF30599272}"/>
              </a:ext>
            </a:extLst>
          </p:cNvPr>
          <p:cNvGrpSpPr/>
          <p:nvPr/>
        </p:nvGrpSpPr>
        <p:grpSpPr>
          <a:xfrm>
            <a:off x="-715533" y="803560"/>
            <a:ext cx="13623066" cy="5489728"/>
            <a:chOff x="-64169" y="901985"/>
            <a:chExt cx="12854458" cy="5179998"/>
          </a:xfrm>
        </p:grpSpPr>
        <p:sp>
          <p:nvSpPr>
            <p:cNvPr id="2" name="Rectángulo 1">
              <a:extLst>
                <a:ext uri="{FF2B5EF4-FFF2-40B4-BE49-F238E27FC236}">
                  <a16:creationId xmlns:a16="http://schemas.microsoft.com/office/drawing/2014/main" id="{5A973FA9-7DBA-49D8-B861-BBA038695DB0}"/>
                </a:ext>
              </a:extLst>
            </p:cNvPr>
            <p:cNvSpPr/>
            <p:nvPr/>
          </p:nvSpPr>
          <p:spPr>
            <a:xfrm>
              <a:off x="8568581" y="901985"/>
              <a:ext cx="4221708" cy="5179998"/>
            </a:xfrm>
            <a:prstGeom prst="rect">
              <a:avLst/>
            </a:prstGeom>
            <a:solidFill>
              <a:srgbClr val="1C1D1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sz="1050"/>
            </a:p>
          </p:txBody>
        </p:sp>
        <p:pic>
          <p:nvPicPr>
            <p:cNvPr id="1026" name="Picture 2" descr="Imagen relacionada">
              <a:extLst>
                <a:ext uri="{FF2B5EF4-FFF2-40B4-BE49-F238E27FC236}">
                  <a16:creationId xmlns:a16="http://schemas.microsoft.com/office/drawing/2014/main" id="{21981F95-2714-42EB-BB7A-2976F87AD71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88"/>
            <a:stretch/>
          </p:blipFill>
          <p:spPr bwMode="auto">
            <a:xfrm>
              <a:off x="-64169" y="901985"/>
              <a:ext cx="9326574" cy="51799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CuadroTexto 4">
            <a:extLst>
              <a:ext uri="{FF2B5EF4-FFF2-40B4-BE49-F238E27FC236}">
                <a16:creationId xmlns:a16="http://schemas.microsoft.com/office/drawing/2014/main" id="{6182B418-C877-4DB7-A3D3-9388568BEA57}"/>
              </a:ext>
            </a:extLst>
          </p:cNvPr>
          <p:cNvSpPr txBox="1"/>
          <p:nvPr/>
        </p:nvSpPr>
        <p:spPr>
          <a:xfrm>
            <a:off x="7361987" y="2694344"/>
            <a:ext cx="43451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bg1"/>
                </a:solidFill>
              </a:rPr>
              <a:t>Creación de partes del cuerpo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bg1"/>
                </a:solidFill>
              </a:rPr>
              <a:t>Nanomedicina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bg1"/>
                </a:solidFill>
              </a:rPr>
              <a:t>Diseño de vehículos alternativos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bg1"/>
                </a:solidFill>
              </a:rPr>
              <a:t>Cirugía para aumentar la memoria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bg1"/>
                </a:solidFill>
              </a:rPr>
              <a:t>Arquitectura y turismo del espacio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bg1"/>
                </a:solidFill>
              </a:rPr>
              <a:t>Creación de avatar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bg1"/>
                </a:solidFill>
              </a:rPr>
              <a:t>Abogacía virtual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6CAE8FC-3C78-4798-A689-586F6C7E0B14}"/>
              </a:ext>
            </a:extLst>
          </p:cNvPr>
          <p:cNvSpPr txBox="1"/>
          <p:nvPr/>
        </p:nvSpPr>
        <p:spPr>
          <a:xfrm>
            <a:off x="7152409" y="1150074"/>
            <a:ext cx="4764288" cy="5001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685800"/>
            <a:r>
              <a:rPr lang="es-MX" sz="2800" b="1" dirty="0">
                <a:solidFill>
                  <a:srgbClr val="4E8DBD"/>
                </a:solidFill>
                <a:sym typeface="Helvetica"/>
              </a:rPr>
              <a:t>Negocios del futuro</a:t>
            </a:r>
          </a:p>
        </p:txBody>
      </p:sp>
    </p:spTree>
    <p:extLst>
      <p:ext uri="{BB962C8B-B14F-4D97-AF65-F5344CB8AC3E}">
        <p14:creationId xmlns:p14="http://schemas.microsoft.com/office/powerpoint/2010/main" val="2247363487"/>
      </p:ext>
    </p:ext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9526" t="32493" r="15789" b="21156"/>
          <a:stretch/>
        </p:blipFill>
        <p:spPr>
          <a:xfrm>
            <a:off x="-29672" y="1930400"/>
            <a:ext cx="10715524" cy="373888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511125" y="2082800"/>
            <a:ext cx="9981029" cy="1150425"/>
          </a:xfrm>
          <a:prstGeom prst="rect">
            <a:avLst/>
          </a:prstGeom>
          <a:solidFill>
            <a:srgbClr val="609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100" dirty="0"/>
              <a:t>La empleabilidad – capacidad de obtener y mantener un trabajo – ya no depende de lo que sabes, sino de lo que probablemente aprenderás.</a:t>
            </a:r>
          </a:p>
        </p:txBody>
      </p:sp>
    </p:spTree>
    <p:extLst>
      <p:ext uri="{BB962C8B-B14F-4D97-AF65-F5344CB8AC3E}">
        <p14:creationId xmlns:p14="http://schemas.microsoft.com/office/powerpoint/2010/main" val="425971896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tarjetas.png" descr="tarjetas.png"/>
          <p:cNvPicPr>
            <a:picLocks noChangeAspect="1"/>
          </p:cNvPicPr>
          <p:nvPr/>
        </p:nvPicPr>
        <p:blipFill>
          <a:blip r:embed="rId3"/>
          <a:srcRect t="20059" b="6265"/>
          <a:stretch>
            <a:fillRect/>
          </a:stretch>
        </p:blipFill>
        <p:spPr>
          <a:xfrm>
            <a:off x="146042" y="2070269"/>
            <a:ext cx="5188880" cy="33972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D57428AE-C482-1941-A30B-0FA6E3C13A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0612" y="1909610"/>
            <a:ext cx="5935041" cy="4864153"/>
          </a:xfrm>
          <a:prstGeom prst="rect">
            <a:avLst/>
          </a:prstGeom>
          <a:effectLst>
            <a:outerShdw blurRad="50800" dist="76200" dir="1500000" algn="ctr" rotWithShape="0">
              <a:srgbClr val="000000">
                <a:alpha val="26000"/>
              </a:srgbClr>
            </a:outerShdw>
          </a:effectLst>
        </p:spPr>
      </p:pic>
      <p:sp>
        <p:nvSpPr>
          <p:cNvPr id="6" name="CuadroTexto 2">
            <a:extLst>
              <a:ext uri="{FF2B5EF4-FFF2-40B4-BE49-F238E27FC236}">
                <a16:creationId xmlns:a16="http://schemas.microsoft.com/office/drawing/2014/main" id="{D818CC66-BF16-0B48-B92F-6CE682F6D64F}"/>
              </a:ext>
            </a:extLst>
          </p:cNvPr>
          <p:cNvSpPr txBox="1"/>
          <p:nvPr/>
        </p:nvSpPr>
        <p:spPr>
          <a:xfrm>
            <a:off x="674554" y="664904"/>
            <a:ext cx="7355541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3200" b="1">
                <a:solidFill>
                  <a:srgbClr val="456FA5"/>
                </a:solidFill>
              </a:defRPr>
            </a:lvl1pPr>
          </a:lstStyle>
          <a:p>
            <a:r>
              <a:rPr dirty="0" err="1"/>
              <a:t>Fútbol</a:t>
            </a:r>
            <a:r>
              <a:rPr dirty="0"/>
              <a:t>: </a:t>
            </a:r>
            <a:r>
              <a:rPr lang="es-ES" dirty="0"/>
              <a:t>Relación con los fans</a:t>
            </a:r>
            <a:endParaRPr dirty="0"/>
          </a:p>
        </p:txBody>
      </p:sp>
      <p:sp>
        <p:nvSpPr>
          <p:cNvPr id="8" name="CuadroTexto 2">
            <a:extLst>
              <a:ext uri="{FF2B5EF4-FFF2-40B4-BE49-F238E27FC236}">
                <a16:creationId xmlns:a16="http://schemas.microsoft.com/office/drawing/2014/main" id="{D599895D-CD74-EE4F-B6A1-F9EE57EC8A9F}"/>
              </a:ext>
            </a:extLst>
          </p:cNvPr>
          <p:cNvSpPr txBox="1"/>
          <p:nvPr/>
        </p:nvSpPr>
        <p:spPr>
          <a:xfrm>
            <a:off x="674553" y="1431707"/>
            <a:ext cx="1586509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3200" b="1">
                <a:solidFill>
                  <a:srgbClr val="456FA5"/>
                </a:solidFill>
              </a:defRPr>
            </a:lvl1pPr>
          </a:lstStyle>
          <a:p>
            <a:r>
              <a:rPr lang="es-ES" dirty="0"/>
              <a:t>Antes:</a:t>
            </a:r>
            <a:endParaRPr dirty="0"/>
          </a:p>
        </p:txBody>
      </p:sp>
      <p:sp>
        <p:nvSpPr>
          <p:cNvPr id="9" name="CuadroTexto 2">
            <a:extLst>
              <a:ext uri="{FF2B5EF4-FFF2-40B4-BE49-F238E27FC236}">
                <a16:creationId xmlns:a16="http://schemas.microsoft.com/office/drawing/2014/main" id="{F187FE13-77EC-6B4C-8223-B566D3FBE79F}"/>
              </a:ext>
            </a:extLst>
          </p:cNvPr>
          <p:cNvSpPr txBox="1"/>
          <p:nvPr/>
        </p:nvSpPr>
        <p:spPr>
          <a:xfrm>
            <a:off x="7972322" y="1206927"/>
            <a:ext cx="1586509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3200" b="1">
                <a:solidFill>
                  <a:srgbClr val="456FA5"/>
                </a:solidFill>
              </a:defRPr>
            </a:lvl1pPr>
          </a:lstStyle>
          <a:p>
            <a:r>
              <a:rPr lang="es-ES" dirty="0"/>
              <a:t>Ahora:</a:t>
            </a:r>
            <a:endParaRPr dirty="0"/>
          </a:p>
        </p:txBody>
      </p:sp>
      <p:sp>
        <p:nvSpPr>
          <p:cNvPr id="10" name="CuadroTexto 2">
            <a:extLst>
              <a:ext uri="{FF2B5EF4-FFF2-40B4-BE49-F238E27FC236}">
                <a16:creationId xmlns:a16="http://schemas.microsoft.com/office/drawing/2014/main" id="{39A004AF-132C-5F44-A7A2-25011E47188C}"/>
              </a:ext>
            </a:extLst>
          </p:cNvPr>
          <p:cNvSpPr txBox="1"/>
          <p:nvPr/>
        </p:nvSpPr>
        <p:spPr>
          <a:xfrm>
            <a:off x="6633853" y="1909610"/>
            <a:ext cx="1079553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3200" b="1">
                <a:solidFill>
                  <a:srgbClr val="456FA5"/>
                </a:solidFill>
              </a:defRPr>
            </a:lvl1pPr>
          </a:lstStyle>
          <a:p>
            <a:r>
              <a:rPr lang="es-ES" sz="1200" dirty="0">
                <a:solidFill>
                  <a:schemeClr val="bg1"/>
                </a:solidFill>
              </a:rPr>
              <a:t>Comparto con quienes me apoyan:</a:t>
            </a:r>
            <a:endParaRPr sz="1200" dirty="0">
              <a:solidFill>
                <a:schemeClr val="bg1"/>
              </a:solidFill>
            </a:endParaRPr>
          </a:p>
        </p:txBody>
      </p:sp>
      <p:sp>
        <p:nvSpPr>
          <p:cNvPr id="12" name="CuadroTexto 2">
            <a:extLst>
              <a:ext uri="{FF2B5EF4-FFF2-40B4-BE49-F238E27FC236}">
                <a16:creationId xmlns:a16="http://schemas.microsoft.com/office/drawing/2014/main" id="{54DD4011-3EB8-CF4B-AC6B-AA0D39F90935}"/>
              </a:ext>
            </a:extLst>
          </p:cNvPr>
          <p:cNvSpPr txBox="1"/>
          <p:nvPr/>
        </p:nvSpPr>
        <p:spPr>
          <a:xfrm>
            <a:off x="6607348" y="2890271"/>
            <a:ext cx="1079553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3200" b="1">
                <a:solidFill>
                  <a:srgbClr val="456FA5"/>
                </a:solidFill>
              </a:defRPr>
            </a:lvl1pPr>
          </a:lstStyle>
          <a:p>
            <a:r>
              <a:rPr lang="es-ES" sz="1200" dirty="0">
                <a:solidFill>
                  <a:schemeClr val="bg1"/>
                </a:solidFill>
              </a:rPr>
              <a:t>¡Excelente partido Hoy!</a:t>
            </a:r>
            <a:endParaRPr sz="1200" dirty="0">
              <a:solidFill>
                <a:schemeClr val="bg1"/>
              </a:solidFill>
            </a:endParaRPr>
          </a:p>
        </p:txBody>
      </p:sp>
      <p:sp>
        <p:nvSpPr>
          <p:cNvPr id="13" name="CuadroTexto 2">
            <a:extLst>
              <a:ext uri="{FF2B5EF4-FFF2-40B4-BE49-F238E27FC236}">
                <a16:creationId xmlns:a16="http://schemas.microsoft.com/office/drawing/2014/main" id="{1715921D-1FA7-1544-89F3-368F5EC6D65A}"/>
              </a:ext>
            </a:extLst>
          </p:cNvPr>
          <p:cNvSpPr txBox="1"/>
          <p:nvPr/>
        </p:nvSpPr>
        <p:spPr>
          <a:xfrm>
            <a:off x="6647105" y="4043210"/>
            <a:ext cx="1079553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3200" b="1">
                <a:solidFill>
                  <a:srgbClr val="456FA5"/>
                </a:solidFill>
              </a:defRPr>
            </a:lvl1pPr>
          </a:lstStyle>
          <a:p>
            <a:r>
              <a:rPr lang="es-ES" sz="1200" dirty="0">
                <a:solidFill>
                  <a:schemeClr val="bg1"/>
                </a:solidFill>
              </a:rPr>
              <a:t>¡Gracias a todos ustedes!</a:t>
            </a:r>
            <a:endParaRPr sz="1200" dirty="0">
              <a:solidFill>
                <a:schemeClr val="bg1"/>
              </a:solidFill>
            </a:endParaRPr>
          </a:p>
        </p:txBody>
      </p:sp>
      <p:sp>
        <p:nvSpPr>
          <p:cNvPr id="267" name="CuadroTexto 5"/>
          <p:cNvSpPr txBox="1"/>
          <p:nvPr/>
        </p:nvSpPr>
        <p:spPr>
          <a:xfrm>
            <a:off x="2829067" y="6524539"/>
            <a:ext cx="2505855" cy="2888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r>
              <a:t>Fuente: Footchampion</a:t>
            </a: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Rectángulo redondeado 1"/>
          <p:cNvSpPr/>
          <p:nvPr/>
        </p:nvSpPr>
        <p:spPr>
          <a:xfrm>
            <a:off x="-191083" y="-38100"/>
            <a:ext cx="8287658" cy="181701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72AF97"/>
            </a:solidFill>
          </a:ln>
        </p:spPr>
        <p:txBody>
          <a:bodyPr lIns="45719" rIns="45719" anchor="ctr"/>
          <a:lstStyle/>
          <a:p>
            <a:pPr algn="ctr">
              <a:defRPr sz="2800"/>
            </a:pPr>
            <a:endParaRPr/>
          </a:p>
        </p:txBody>
      </p:sp>
      <p:sp>
        <p:nvSpPr>
          <p:cNvPr id="373" name="Shape 168"/>
          <p:cNvSpPr txBox="1"/>
          <p:nvPr/>
        </p:nvSpPr>
        <p:spPr>
          <a:xfrm>
            <a:off x="453861" y="451889"/>
            <a:ext cx="7451888" cy="988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spAutoFit/>
          </a:bodyPr>
          <a:lstStyle/>
          <a:p>
            <a:pPr>
              <a:defRPr sz="3600"/>
            </a:pPr>
            <a:r>
              <a:rPr dirty="0"/>
              <a:t>LEARNABILITY</a:t>
            </a:r>
            <a:endParaRPr sz="3000" dirty="0">
              <a:solidFill>
                <a:srgbClr val="FFFFFF"/>
              </a:solidFill>
            </a:endParaRPr>
          </a:p>
          <a:p>
            <a:pPr>
              <a:defRPr sz="3600">
                <a:solidFill>
                  <a:srgbClr val="86898D"/>
                </a:solidFill>
                <a:latin typeface="Helvetica Neue LT Std 45 Light"/>
                <a:ea typeface="Helvetica Neue LT Std 45 Light"/>
                <a:cs typeface="Helvetica Neue LT Std 45 Light"/>
                <a:sym typeface="Helvetica Neue LT Std 45 Light"/>
              </a:defRPr>
            </a:pPr>
            <a:r>
              <a:rPr dirty="0"/>
              <a:t>El </a:t>
            </a:r>
            <a:r>
              <a:rPr dirty="0" err="1"/>
              <a:t>aprendizaje</a:t>
            </a:r>
            <a:r>
              <a:rPr dirty="0"/>
              <a:t> </a:t>
            </a:r>
            <a:r>
              <a:rPr dirty="0" err="1"/>
              <a:t>será</a:t>
            </a:r>
            <a:r>
              <a:rPr dirty="0"/>
              <a:t> </a:t>
            </a:r>
            <a:r>
              <a:rPr dirty="0" err="1"/>
              <a:t>esencial</a:t>
            </a:r>
            <a:r>
              <a:rPr dirty="0"/>
              <a:t>.</a:t>
            </a:r>
          </a:p>
        </p:txBody>
      </p:sp>
      <p:pic>
        <p:nvPicPr>
          <p:cNvPr id="376" name="Imagen 2" descr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055" y="3999851"/>
            <a:ext cx="8224652" cy="2834830"/>
          </a:xfrm>
          <a:prstGeom prst="rect">
            <a:avLst/>
          </a:prstGeom>
          <a:ln w="12700">
            <a:miter lim="400000"/>
          </a:ln>
        </p:spPr>
      </p:pic>
      <p:sp>
        <p:nvSpPr>
          <p:cNvPr id="377" name="Rectángulo 3"/>
          <p:cNvSpPr txBox="1"/>
          <p:nvPr/>
        </p:nvSpPr>
        <p:spPr>
          <a:xfrm>
            <a:off x="330951" y="1846612"/>
            <a:ext cx="11278751" cy="23083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>
                <a:latin typeface="Helvetica Neue LT Std 45 Light"/>
                <a:ea typeface="Helvetica Neue LT Std 45 Light"/>
                <a:cs typeface="Helvetica Neue LT Std 45 Light"/>
                <a:sym typeface="Helvetica Neue LT Std 45 Light"/>
              </a:defRPr>
            </a:pPr>
            <a:r>
              <a:rPr sz="2400" dirty="0"/>
              <a:t>Para el </a:t>
            </a:r>
            <a:r>
              <a:rPr sz="2400" dirty="0" err="1"/>
              <a:t>año</a:t>
            </a:r>
            <a:r>
              <a:rPr sz="2400" dirty="0"/>
              <a:t> </a:t>
            </a:r>
            <a:r>
              <a:rPr sz="2400" b="1" dirty="0"/>
              <a:t>2022</a:t>
            </a:r>
            <a:r>
              <a:rPr sz="2400" dirty="0"/>
              <a:t>, </a:t>
            </a:r>
            <a:r>
              <a:rPr sz="2400" dirty="0" err="1"/>
              <a:t>más</a:t>
            </a:r>
            <a:r>
              <a:rPr sz="2400" dirty="0"/>
              <a:t> de la </a:t>
            </a:r>
            <a:r>
              <a:rPr sz="2400" dirty="0" err="1"/>
              <a:t>mitad</a:t>
            </a:r>
            <a:r>
              <a:rPr sz="2400" dirty="0"/>
              <a:t> (</a:t>
            </a:r>
            <a:r>
              <a:rPr sz="2400" b="1" dirty="0"/>
              <a:t>54%</a:t>
            </a:r>
            <a:r>
              <a:rPr sz="2400" dirty="0"/>
              <a:t>) de los </a:t>
            </a:r>
            <a:r>
              <a:rPr sz="2400" dirty="0" err="1"/>
              <a:t>empleados</a:t>
            </a:r>
            <a:r>
              <a:rPr sz="2400" dirty="0"/>
              <a:t> </a:t>
            </a:r>
            <a:r>
              <a:rPr sz="2400" dirty="0" err="1"/>
              <a:t>requerirá</a:t>
            </a:r>
            <a:r>
              <a:rPr sz="2400" dirty="0"/>
              <a:t> una </a:t>
            </a:r>
            <a:r>
              <a:rPr sz="2400" dirty="0" err="1"/>
              <a:t>significativa</a:t>
            </a:r>
            <a:r>
              <a:rPr sz="2400" dirty="0"/>
              <a:t> </a:t>
            </a:r>
            <a:r>
              <a:rPr sz="2400" b="1" dirty="0" err="1"/>
              <a:t>capacitación</a:t>
            </a:r>
            <a:r>
              <a:rPr sz="2400" b="1" dirty="0"/>
              <a:t> de </a:t>
            </a:r>
            <a:r>
              <a:rPr sz="2400" b="1" dirty="0" err="1"/>
              <a:t>habilidades</a:t>
            </a:r>
            <a:r>
              <a:rPr sz="2400" b="1" dirty="0"/>
              <a:t>. </a:t>
            </a:r>
          </a:p>
          <a:p>
            <a:pPr marL="342900" indent="-342900">
              <a:buFont typeface="Arial" panose="020B0604020202020204" pitchFamily="34" charset="0"/>
              <a:buChar char="•"/>
              <a:defRPr>
                <a:latin typeface="Helvetica Neue LT Std 45 Light"/>
                <a:ea typeface="Helvetica Neue LT Std 45 Light"/>
                <a:cs typeface="Helvetica Neue LT Std 45 Light"/>
                <a:sym typeface="Helvetica Neue LT Std 45 Light"/>
              </a:defRPr>
            </a:pPr>
            <a:endParaRPr sz="2400" dirty="0"/>
          </a:p>
          <a:p>
            <a:pPr marL="342900" indent="-342900">
              <a:buFont typeface="Arial" panose="020B0604020202020204" pitchFamily="34" charset="0"/>
              <a:buChar char="•"/>
              <a:defRPr>
                <a:latin typeface="Helvetica Neue LT Std 45 Light"/>
                <a:ea typeface="Helvetica Neue LT Std 45 Light"/>
                <a:cs typeface="Helvetica Neue LT Std 45 Light"/>
                <a:sym typeface="Helvetica Neue LT Std 45 Light"/>
              </a:defRPr>
            </a:pPr>
            <a:r>
              <a:rPr sz="2400" dirty="0"/>
              <a:t>De </a:t>
            </a:r>
            <a:r>
              <a:rPr sz="2400" dirty="0" err="1"/>
              <a:t>éstos</a:t>
            </a:r>
            <a:r>
              <a:rPr sz="2400" dirty="0"/>
              <a:t>, se </a:t>
            </a:r>
            <a:r>
              <a:rPr sz="2400" dirty="0" err="1"/>
              <a:t>espera</a:t>
            </a:r>
            <a:r>
              <a:rPr sz="2400" dirty="0"/>
              <a:t> que </a:t>
            </a:r>
            <a:r>
              <a:rPr sz="2400" dirty="0" err="1"/>
              <a:t>alrededor</a:t>
            </a:r>
            <a:r>
              <a:rPr sz="2400" dirty="0"/>
              <a:t> de </a:t>
            </a:r>
            <a:r>
              <a:rPr sz="2400" b="1" dirty="0"/>
              <a:t>35%</a:t>
            </a:r>
            <a:r>
              <a:rPr sz="2400" dirty="0"/>
              <a:t> </a:t>
            </a:r>
            <a:r>
              <a:rPr sz="2400" dirty="0" err="1"/>
              <a:t>necesite</a:t>
            </a:r>
            <a:r>
              <a:rPr sz="2400" dirty="0"/>
              <a:t> una </a:t>
            </a:r>
            <a:r>
              <a:rPr sz="2400" dirty="0" err="1"/>
              <a:t>formación</a:t>
            </a:r>
            <a:r>
              <a:rPr sz="2400" dirty="0"/>
              <a:t> de </a:t>
            </a:r>
            <a:r>
              <a:rPr sz="2400" b="1" dirty="0" err="1"/>
              <a:t>más</a:t>
            </a:r>
            <a:r>
              <a:rPr sz="2400" b="1" dirty="0"/>
              <a:t> de seis </a:t>
            </a:r>
            <a:r>
              <a:rPr sz="2400" b="1" dirty="0" err="1"/>
              <a:t>meses</a:t>
            </a:r>
            <a:r>
              <a:rPr sz="2400" dirty="0"/>
              <a:t>, </a:t>
            </a:r>
            <a:r>
              <a:rPr sz="2400" b="1" dirty="0"/>
              <a:t>9%</a:t>
            </a:r>
            <a:r>
              <a:rPr sz="2400" dirty="0"/>
              <a:t> </a:t>
            </a:r>
            <a:r>
              <a:rPr sz="2400" dirty="0" err="1"/>
              <a:t>tardará</a:t>
            </a:r>
            <a:r>
              <a:rPr sz="2400" dirty="0"/>
              <a:t> de </a:t>
            </a:r>
            <a:r>
              <a:rPr sz="2400" b="1" dirty="0"/>
              <a:t>6 a 12 </a:t>
            </a:r>
            <a:r>
              <a:rPr sz="2400" b="1" dirty="0" err="1"/>
              <a:t>meses</a:t>
            </a:r>
            <a:r>
              <a:rPr sz="2400" b="1" dirty="0"/>
              <a:t> </a:t>
            </a:r>
            <a:r>
              <a:rPr sz="2400" dirty="0" err="1"/>
              <a:t>en</a:t>
            </a:r>
            <a:r>
              <a:rPr sz="2400" dirty="0"/>
              <a:t> </a:t>
            </a:r>
            <a:r>
              <a:rPr sz="2400" dirty="0" err="1"/>
              <a:t>volver</a:t>
            </a:r>
            <a:r>
              <a:rPr sz="2400" dirty="0"/>
              <a:t> a </a:t>
            </a:r>
            <a:r>
              <a:rPr sz="2400" dirty="0" err="1"/>
              <a:t>capacitarse</a:t>
            </a:r>
            <a:r>
              <a:rPr sz="2400" dirty="0"/>
              <a:t> y </a:t>
            </a:r>
            <a:r>
              <a:rPr sz="2400" b="1" dirty="0"/>
              <a:t>10% </a:t>
            </a:r>
            <a:r>
              <a:rPr sz="2400" b="1" dirty="0" err="1"/>
              <a:t>más</a:t>
            </a:r>
            <a:r>
              <a:rPr sz="2400" b="1" dirty="0"/>
              <a:t> de un </a:t>
            </a:r>
            <a:r>
              <a:rPr sz="2400" b="1" dirty="0" err="1"/>
              <a:t>año</a:t>
            </a:r>
            <a:r>
              <a:rPr sz="2400" dirty="0"/>
              <a:t>.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82BACDA-A987-44C1-A2B3-21C120B4B1E5}"/>
              </a:ext>
            </a:extLst>
          </p:cNvPr>
          <p:cNvSpPr txBox="1"/>
          <p:nvPr/>
        </p:nvSpPr>
        <p:spPr>
          <a:xfrm>
            <a:off x="5829009" y="6596392"/>
            <a:ext cx="6096001" cy="2616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MX" sz="11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Fuente: Se buscan personas: los robots las necesitan. </a:t>
            </a:r>
            <a:r>
              <a:rPr kumimoji="0" lang="es-MX" sz="11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ManpoewrGroup</a:t>
            </a:r>
            <a:endParaRPr kumimoji="0" lang="es-MX" sz="11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8CCC426-DCFA-4D03-927C-1C3B9694ADA3}"/>
              </a:ext>
            </a:extLst>
          </p:cNvPr>
          <p:cNvSpPr txBox="1"/>
          <p:nvPr/>
        </p:nvSpPr>
        <p:spPr>
          <a:xfrm>
            <a:off x="9104707" y="5383800"/>
            <a:ext cx="239205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s-MX" sz="2400" dirty="0">
                <a:solidFill>
                  <a:schemeClr val="tx1"/>
                </a:solidFill>
                <a:latin typeface="Aril"/>
                <a:cs typeface="Aril"/>
              </a:rPr>
              <a:t>Aprendizaje por internet</a:t>
            </a:r>
          </a:p>
        </p:txBody>
      </p:sp>
      <p:pic>
        <p:nvPicPr>
          <p:cNvPr id="9" name="Shape 396">
            <a:hlinkClick r:id="rId3" action="ppaction://hlinkfile"/>
            <a:extLst>
              <a:ext uri="{FF2B5EF4-FFF2-40B4-BE49-F238E27FC236}">
                <a16:creationId xmlns:a16="http://schemas.microsoft.com/office/drawing/2014/main" id="{A563810E-7343-4B93-8250-F021901A6D03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91203">
            <a:off x="10010798" y="4304884"/>
            <a:ext cx="1152268" cy="79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95BC5A41-04B6-4A4E-88C1-84E74F47A109}"/>
              </a:ext>
            </a:extLst>
          </p:cNvPr>
          <p:cNvSpPr/>
          <p:nvPr/>
        </p:nvSpPr>
        <p:spPr>
          <a:xfrm>
            <a:off x="0" y="0"/>
            <a:ext cx="12288982" cy="6705600"/>
          </a:xfrm>
          <a:prstGeom prst="rect">
            <a:avLst/>
          </a:prstGeom>
          <a:solidFill>
            <a:schemeClr val="tx1"/>
          </a:solidFill>
          <a:ln w="25400" cap="flat">
            <a:solidFill>
              <a:schemeClr val="tx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MX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Arial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649EB68-14A6-4F56-985C-C8A9A02A04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047" y="0"/>
            <a:ext cx="61079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826771"/>
      </p:ext>
    </p:ext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5062"/>
          <a:stretch/>
        </p:blipFill>
        <p:spPr>
          <a:xfrm>
            <a:off x="1524001" y="6116899"/>
            <a:ext cx="3635545" cy="613054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8706" y="301552"/>
            <a:ext cx="5854042" cy="5601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40336"/>
      </p:ext>
    </p:ext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Título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defTabSz="420623">
              <a:lnSpc>
                <a:spcPts val="2000"/>
              </a:lnSpc>
              <a:defRPr sz="1564"/>
            </a:pPr>
            <a:r>
              <a:rPr sz="2800" dirty="0" err="1"/>
              <a:t>Reto</a:t>
            </a:r>
            <a:r>
              <a:rPr sz="2800" dirty="0"/>
              <a:t> 4</a:t>
            </a:r>
            <a:br>
              <a:rPr lang="es-MX" sz="2800" dirty="0"/>
            </a:br>
            <a:br>
              <a:rPr sz="2800" dirty="0"/>
            </a:br>
            <a:r>
              <a:rPr sz="2800" dirty="0" err="1"/>
              <a:t>cambio</a:t>
            </a:r>
            <a:r>
              <a:rPr sz="2800" dirty="0"/>
              <a:t> de </a:t>
            </a:r>
            <a:r>
              <a:rPr sz="2800" dirty="0" err="1"/>
              <a:t>liderazgo</a:t>
            </a:r>
            <a:endParaRPr sz="2800" dirty="0"/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Shape 270"/>
          <p:cNvSpPr txBox="1">
            <a:spLocks noGrp="1"/>
          </p:cNvSpPr>
          <p:nvPr>
            <p:ph type="title"/>
          </p:nvPr>
        </p:nvSpPr>
        <p:spPr>
          <a:xfrm>
            <a:off x="609600" y="1219200"/>
            <a:ext cx="10972800" cy="457200"/>
          </a:xfrm>
          <a:prstGeom prst="rect">
            <a:avLst/>
          </a:prstGeom>
        </p:spPr>
        <p:txBody>
          <a:bodyPr lIns="0" tIns="0" rIns="0" bIns="0" anchor="t">
            <a:normAutofit fontScale="90000"/>
          </a:bodyPr>
          <a:lstStyle/>
          <a:p>
            <a:pPr marL="237060" indent="-474121">
              <a:defRPr sz="3200"/>
            </a:pPr>
            <a:r>
              <a:t>La regla </a:t>
            </a:r>
            <a:r>
              <a:rPr>
                <a:solidFill>
                  <a:srgbClr val="E77C22"/>
                </a:solidFill>
              </a:rPr>
              <a:t>80/20: Es lo </a:t>
            </a:r>
            <a:r>
              <a:t>mismo</a:t>
            </a:r>
            <a:r>
              <a:rPr>
                <a:solidFill>
                  <a:srgbClr val="E77C22"/>
                </a:solidFill>
              </a:rPr>
              <a:t>, pero diferente</a:t>
            </a:r>
          </a:p>
        </p:txBody>
      </p:sp>
      <p:sp>
        <p:nvSpPr>
          <p:cNvPr id="382" name="Shape 272"/>
          <p:cNvSpPr/>
          <p:nvPr/>
        </p:nvSpPr>
        <p:spPr>
          <a:xfrm>
            <a:off x="475088" y="2129307"/>
            <a:ext cx="5426299" cy="40010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>
            <a:solidFill>
              <a:srgbClr val="335078"/>
            </a:solidFill>
          </a:ln>
        </p:spPr>
        <p:txBody>
          <a:bodyPr lIns="45719" rIns="45719" anchor="ctr"/>
          <a:lstStyle/>
          <a:p>
            <a:pPr algn="ctr"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3" name="Shape 273"/>
          <p:cNvSpPr/>
          <p:nvPr/>
        </p:nvSpPr>
        <p:spPr>
          <a:xfrm>
            <a:off x="6156104" y="2129307"/>
            <a:ext cx="5426298" cy="40010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>
            <a:solidFill>
              <a:srgbClr val="335078"/>
            </a:solidFill>
          </a:ln>
        </p:spPr>
        <p:txBody>
          <a:bodyPr lIns="45719" rIns="45719" anchor="ctr"/>
          <a:lstStyle/>
          <a:p>
            <a:pPr algn="ctr">
              <a:defRPr sz="2400"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386" name="Shape 274"/>
          <p:cNvGrpSpPr/>
          <p:nvPr/>
        </p:nvGrpSpPr>
        <p:grpSpPr>
          <a:xfrm>
            <a:off x="475088" y="2129307"/>
            <a:ext cx="5426299" cy="927279"/>
            <a:chOff x="0" y="0"/>
            <a:chExt cx="5426297" cy="927277"/>
          </a:xfrm>
        </p:grpSpPr>
        <p:sp>
          <p:nvSpPr>
            <p:cNvPr id="384" name="Figura"/>
            <p:cNvSpPr/>
            <p:nvPr/>
          </p:nvSpPr>
          <p:spPr>
            <a:xfrm>
              <a:off x="-1" y="0"/>
              <a:ext cx="5426299" cy="927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5" y="0"/>
                  </a:moveTo>
                  <a:lnTo>
                    <a:pt x="20985" y="0"/>
                  </a:lnTo>
                  <a:cubicBezTo>
                    <a:pt x="21325" y="0"/>
                    <a:pt x="21600" y="1612"/>
                    <a:pt x="21600" y="360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3600"/>
                  </a:lnTo>
                  <a:cubicBezTo>
                    <a:pt x="0" y="1612"/>
                    <a:pt x="275" y="0"/>
                    <a:pt x="615" y="0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>
              <a:solidFill>
                <a:srgbClr val="41698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385" name="EL 80%: HABILITADORES NATURALES"/>
            <p:cNvSpPr txBox="1"/>
            <p:nvPr/>
          </p:nvSpPr>
          <p:spPr>
            <a:xfrm>
              <a:off x="45265" y="277301"/>
              <a:ext cx="5335767" cy="4179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60932" tIns="60932" rIns="60932" bIns="60932" numCol="1" anchor="ctr">
              <a:spAutoFit/>
            </a:bodyPr>
            <a:lstStyle/>
            <a:p>
              <a:pPr algn="ctr">
                <a:defRPr sz="2100" b="1">
                  <a:solidFill>
                    <a:srgbClr val="FFFFFF"/>
                  </a:solidFill>
                </a:defRPr>
              </a:pPr>
              <a:r>
                <a:t>EL 80%: </a:t>
              </a:r>
              <a:r>
                <a:rPr b="0"/>
                <a:t>HABILITADORES NATURALES</a:t>
              </a:r>
            </a:p>
          </p:txBody>
        </p:sp>
      </p:grpSp>
      <p:grpSp>
        <p:nvGrpSpPr>
          <p:cNvPr id="389" name="Shape 275"/>
          <p:cNvGrpSpPr/>
          <p:nvPr/>
        </p:nvGrpSpPr>
        <p:grpSpPr>
          <a:xfrm>
            <a:off x="6156104" y="2127161"/>
            <a:ext cx="5426298" cy="927279"/>
            <a:chOff x="0" y="0"/>
            <a:chExt cx="5426297" cy="927277"/>
          </a:xfrm>
        </p:grpSpPr>
        <p:sp>
          <p:nvSpPr>
            <p:cNvPr id="387" name="Figura"/>
            <p:cNvSpPr/>
            <p:nvPr/>
          </p:nvSpPr>
          <p:spPr>
            <a:xfrm>
              <a:off x="-1" y="0"/>
              <a:ext cx="5426299" cy="927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5" y="0"/>
                  </a:moveTo>
                  <a:lnTo>
                    <a:pt x="20985" y="0"/>
                  </a:lnTo>
                  <a:cubicBezTo>
                    <a:pt x="21325" y="0"/>
                    <a:pt x="21600" y="1612"/>
                    <a:pt x="21600" y="360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3600"/>
                  </a:lnTo>
                  <a:cubicBezTo>
                    <a:pt x="0" y="1612"/>
                    <a:pt x="275" y="0"/>
                    <a:pt x="615" y="0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>
              <a:solidFill>
                <a:srgbClr val="41698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21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88" name="EL 20%: CAPACIDADES QUE SE PUEDEN MEJORAR"/>
            <p:cNvSpPr txBox="1"/>
            <p:nvPr/>
          </p:nvSpPr>
          <p:spPr>
            <a:xfrm>
              <a:off x="45265" y="124901"/>
              <a:ext cx="5335767" cy="7227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60932" tIns="60932" rIns="60932" bIns="60932" numCol="1" anchor="ctr">
              <a:spAutoFit/>
            </a:bodyPr>
            <a:lstStyle/>
            <a:p>
              <a:pPr>
                <a:defRPr sz="2100" b="1">
                  <a:solidFill>
                    <a:srgbClr val="FFFFFF"/>
                  </a:solidFill>
                </a:defRPr>
              </a:pPr>
              <a:r>
                <a:t>EL 20%: </a:t>
              </a:r>
              <a:r>
                <a:rPr b="0"/>
                <a:t>CAPACIDADES QUE SE PUEDEN MEJORAR</a:t>
              </a:r>
            </a:p>
          </p:txBody>
        </p:sp>
      </p:grpSp>
      <p:sp>
        <p:nvSpPr>
          <p:cNvPr id="390" name="Shape 276"/>
          <p:cNvSpPr txBox="1"/>
          <p:nvPr/>
        </p:nvSpPr>
        <p:spPr>
          <a:xfrm>
            <a:off x="810829" y="3324895"/>
            <a:ext cx="4717001" cy="15124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32" tIns="60932" rIns="60932" bIns="60932">
            <a:spAutoFit/>
          </a:bodyPr>
          <a:lstStyle/>
          <a:p>
            <a:pPr>
              <a:defRPr sz="1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La poderosa combinación brillantez intelectual, adaptabilidad, deseo y aguante constituye una base sólida para la creación de líderes efectivos. Estos</a:t>
            </a:r>
          </a:p>
          <a:p>
            <a:pPr>
              <a:defRPr sz="1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atributos son predictivos del éxito futuro. </a:t>
            </a:r>
          </a:p>
        </p:txBody>
      </p:sp>
      <p:sp>
        <p:nvSpPr>
          <p:cNvPr id="391" name="Shape 277"/>
          <p:cNvSpPr txBox="1"/>
          <p:nvPr/>
        </p:nvSpPr>
        <p:spPr>
          <a:xfrm>
            <a:off x="6370537" y="3283858"/>
            <a:ext cx="4876125" cy="15124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32" tIns="60932" rIns="60932" bIns="60932">
            <a:spAutoFit/>
          </a:bodyPr>
          <a:lstStyle/>
          <a:p>
            <a:pPr>
              <a:defRPr sz="1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Los líderes deben desarrollar la habilidad</a:t>
            </a:r>
          </a:p>
          <a:p>
            <a:pPr>
              <a:defRPr sz="1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de liberar talento, fomentar la capacidad</a:t>
            </a:r>
          </a:p>
          <a:p>
            <a:pPr>
              <a:defRPr sz="1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de aprendizaje, acelerar el rendimiento,</a:t>
            </a:r>
          </a:p>
          <a:p>
            <a:pPr>
              <a:defRPr sz="1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fomentar el espíritu emprendedor y atreverse</a:t>
            </a:r>
          </a:p>
          <a:p>
            <a:pPr>
              <a:defRPr sz="1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a guiar.</a:t>
            </a:r>
          </a:p>
        </p:txBody>
      </p:sp>
      <p:pic>
        <p:nvPicPr>
          <p:cNvPr id="392" name="Shape 278" descr="Shape 2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531" y="4385881"/>
            <a:ext cx="5011649" cy="1878618"/>
          </a:xfrm>
          <a:prstGeom prst="rect">
            <a:avLst/>
          </a:prstGeom>
          <a:ln w="12700">
            <a:miter lim="400000"/>
          </a:ln>
        </p:spPr>
      </p:pic>
      <p:pic>
        <p:nvPicPr>
          <p:cNvPr id="393" name="Shape 279" descr="Shape 27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0351" y="4418565"/>
            <a:ext cx="5011649" cy="187861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3FC4E79-3A89-4BC6-A805-2A26A0A8F207}"/>
              </a:ext>
            </a:extLst>
          </p:cNvPr>
          <p:cNvSpPr txBox="1"/>
          <p:nvPr/>
        </p:nvSpPr>
        <p:spPr>
          <a:xfrm>
            <a:off x="3429003" y="2316542"/>
            <a:ext cx="3524864" cy="1569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MX" sz="96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20%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BAB0AF3-C8B2-45BA-9E21-D477DE2FABF5}"/>
              </a:ext>
            </a:extLst>
          </p:cNvPr>
          <p:cNvSpPr txBox="1"/>
          <p:nvPr/>
        </p:nvSpPr>
        <p:spPr>
          <a:xfrm>
            <a:off x="3429003" y="3679723"/>
            <a:ext cx="6828503" cy="769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MX" sz="4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rPr>
              <a:t>Lo que se puede mejorar</a:t>
            </a:r>
          </a:p>
        </p:txBody>
      </p:sp>
    </p:spTree>
    <p:extLst>
      <p:ext uri="{BB962C8B-B14F-4D97-AF65-F5344CB8AC3E}">
        <p14:creationId xmlns:p14="http://schemas.microsoft.com/office/powerpoint/2010/main" val="2151892630"/>
      </p:ext>
    </p:ext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Shape 341"/>
          <p:cNvSpPr txBox="1"/>
          <p:nvPr/>
        </p:nvSpPr>
        <p:spPr>
          <a:xfrm>
            <a:off x="3408669" y="1330493"/>
            <a:ext cx="5326538" cy="10194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32" tIns="60932" rIns="60932" bIns="60932">
            <a:spAutoFit/>
          </a:bodyPr>
          <a:lstStyle/>
          <a:p>
            <a:pPr algn="ctr">
              <a:defRPr sz="2800" b="1">
                <a:solidFill>
                  <a:srgbClr val="53565A"/>
                </a:solidFill>
              </a:defRPr>
            </a:pPr>
            <a:r>
              <a:t>Liderando en lo digital</a:t>
            </a:r>
          </a:p>
          <a:p>
            <a:pPr algn="ctr">
              <a:defRPr sz="2400">
                <a:solidFill>
                  <a:srgbClr val="53565A"/>
                </a:solidFill>
              </a:defRPr>
            </a:pPr>
            <a:r>
              <a:t>Los diferenciadores</a:t>
            </a:r>
          </a:p>
          <a:p>
            <a:pPr algn="ctr">
              <a:defRPr sz="1000" b="1">
                <a:solidFill>
                  <a:srgbClr val="53565A"/>
                </a:solidFill>
              </a:defRPr>
            </a:pPr>
            <a:r>
              <a:t>Desarrolla estos elementos en tus líderes</a:t>
            </a:r>
          </a:p>
        </p:txBody>
      </p:sp>
      <p:sp>
        <p:nvSpPr>
          <p:cNvPr id="398" name="Shape 342"/>
          <p:cNvSpPr/>
          <p:nvPr/>
        </p:nvSpPr>
        <p:spPr>
          <a:xfrm>
            <a:off x="440871" y="607591"/>
            <a:ext cx="11262132" cy="6100361"/>
          </a:xfrm>
          <a:prstGeom prst="roundRect">
            <a:avLst>
              <a:gd name="adj" fmla="val 16667"/>
            </a:avLst>
          </a:prstGeom>
          <a:ln w="25400">
            <a:solidFill>
              <a:srgbClr val="C1C2C5"/>
            </a:solidFill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99" name="Shape 347" descr="Shape 3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8420" y="4673782"/>
            <a:ext cx="7275974" cy="2204037"/>
          </a:xfrm>
          <a:prstGeom prst="rect">
            <a:avLst/>
          </a:prstGeom>
          <a:ln w="12700">
            <a:miter lim="400000"/>
          </a:ln>
        </p:spPr>
      </p:pic>
      <p:sp>
        <p:nvSpPr>
          <p:cNvPr id="400" name="Shape 348"/>
          <p:cNvSpPr/>
          <p:nvPr/>
        </p:nvSpPr>
        <p:spPr>
          <a:xfrm>
            <a:off x="2598420" y="2465907"/>
            <a:ext cx="1635363" cy="2401403"/>
          </a:xfrm>
          <a:prstGeom prst="roundRect">
            <a:avLst>
              <a:gd name="adj" fmla="val 16667"/>
            </a:avLst>
          </a:prstGeom>
          <a:solidFill>
            <a:srgbClr val="BCD2E7"/>
          </a:solidFill>
          <a:ln w="25400">
            <a:solidFill>
              <a:srgbClr val="DDE8F3"/>
            </a:solidFill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1" name="Shape 349"/>
          <p:cNvSpPr/>
          <p:nvPr/>
        </p:nvSpPr>
        <p:spPr>
          <a:xfrm>
            <a:off x="5208658" y="2535592"/>
            <a:ext cx="1743840" cy="2401403"/>
          </a:xfrm>
          <a:prstGeom prst="roundRect">
            <a:avLst>
              <a:gd name="adj" fmla="val 16667"/>
            </a:avLst>
          </a:prstGeom>
          <a:solidFill>
            <a:srgbClr val="BCD2E7"/>
          </a:solidFill>
          <a:ln w="25400">
            <a:solidFill>
              <a:srgbClr val="DDE8F3"/>
            </a:solidFill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2" name="Shape 350"/>
          <p:cNvSpPr/>
          <p:nvPr/>
        </p:nvSpPr>
        <p:spPr>
          <a:xfrm>
            <a:off x="7879182" y="2478601"/>
            <a:ext cx="1817797" cy="2401403"/>
          </a:xfrm>
          <a:prstGeom prst="roundRect">
            <a:avLst>
              <a:gd name="adj" fmla="val 16667"/>
            </a:avLst>
          </a:prstGeom>
          <a:solidFill>
            <a:srgbClr val="BCD2E7"/>
          </a:solidFill>
          <a:ln w="25400">
            <a:solidFill>
              <a:srgbClr val="DDE8F3"/>
            </a:solidFill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3" name="Shape 351"/>
          <p:cNvSpPr txBox="1"/>
          <p:nvPr/>
        </p:nvSpPr>
        <p:spPr>
          <a:xfrm>
            <a:off x="2630577" y="2857062"/>
            <a:ext cx="1533876" cy="14868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32" tIns="60932" rIns="60932" bIns="60932">
            <a:spAutoFit/>
          </a:bodyPr>
          <a:lstStyle/>
          <a:p>
            <a:pPr algn="ctr">
              <a:defRPr sz="1600">
                <a:solidFill>
                  <a:srgbClr val="333437"/>
                </a:solidFill>
              </a:defRPr>
            </a:pPr>
            <a:r>
              <a:t>Navegar a corto y largo plazo</a:t>
            </a:r>
          </a:p>
          <a:p>
            <a:pPr algn="ctr">
              <a:defRPr sz="1600">
                <a:solidFill>
                  <a:srgbClr val="333437"/>
                </a:solidFill>
              </a:defRPr>
            </a:pPr>
            <a:endParaRPr/>
          </a:p>
          <a:p>
            <a:pPr algn="ctr">
              <a:defRPr sz="1600">
                <a:solidFill>
                  <a:srgbClr val="333437"/>
                </a:solidFill>
              </a:defRPr>
            </a:pPr>
            <a:r>
              <a:t>Móvil inspirador</a:t>
            </a:r>
          </a:p>
        </p:txBody>
      </p:sp>
      <p:sp>
        <p:nvSpPr>
          <p:cNvPr id="404" name="Shape 352"/>
          <p:cNvSpPr txBox="1"/>
          <p:nvPr/>
        </p:nvSpPr>
        <p:spPr>
          <a:xfrm>
            <a:off x="5416782" y="2529228"/>
            <a:ext cx="1650150" cy="21726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32" tIns="60932" rIns="60932" bIns="60932">
            <a:spAutoFit/>
          </a:bodyPr>
          <a:lstStyle/>
          <a:p>
            <a:pPr algn="ctr">
              <a:defRPr sz="1600">
                <a:solidFill>
                  <a:srgbClr val="333437"/>
                </a:solidFill>
              </a:defRPr>
            </a:pPr>
            <a:r>
              <a:t>Riesgos calculados</a:t>
            </a:r>
          </a:p>
          <a:p>
            <a:pPr algn="ctr">
              <a:defRPr sz="1600">
                <a:solidFill>
                  <a:srgbClr val="333437"/>
                </a:solidFill>
              </a:defRPr>
            </a:pPr>
            <a:endParaRPr/>
          </a:p>
          <a:p>
            <a:pPr algn="ctr">
              <a:defRPr sz="1600">
                <a:solidFill>
                  <a:srgbClr val="333437"/>
                </a:solidFill>
              </a:defRPr>
            </a:pPr>
            <a:r>
              <a:t>Recompensar la innovación</a:t>
            </a:r>
          </a:p>
          <a:p>
            <a:pPr algn="ctr">
              <a:defRPr sz="1600">
                <a:solidFill>
                  <a:srgbClr val="333437"/>
                </a:solidFill>
              </a:defRPr>
            </a:pPr>
            <a:endParaRPr/>
          </a:p>
          <a:p>
            <a:pPr algn="ctr">
              <a:defRPr sz="1600">
                <a:solidFill>
                  <a:srgbClr val="333437"/>
                </a:solidFill>
              </a:defRPr>
            </a:pPr>
            <a:r>
              <a:t>Tomar decisiones valientes</a:t>
            </a:r>
          </a:p>
        </p:txBody>
      </p:sp>
      <p:sp>
        <p:nvSpPr>
          <p:cNvPr id="405" name="Shape 353"/>
          <p:cNvSpPr txBox="1"/>
          <p:nvPr/>
        </p:nvSpPr>
        <p:spPr>
          <a:xfrm>
            <a:off x="8193219" y="3059781"/>
            <a:ext cx="1534984" cy="1258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32" tIns="60932" rIns="60932" bIns="60932">
            <a:spAutoFit/>
          </a:bodyPr>
          <a:lstStyle/>
          <a:p>
            <a:pPr algn="ctr">
              <a:defRPr sz="1600">
                <a:solidFill>
                  <a:srgbClr val="333437"/>
                </a:solidFill>
              </a:defRPr>
            </a:pPr>
            <a:r>
              <a:t>Comunicador incluyente</a:t>
            </a:r>
          </a:p>
          <a:p>
            <a:pPr algn="ctr">
              <a:defRPr sz="1600">
                <a:solidFill>
                  <a:srgbClr val="333437"/>
                </a:solidFill>
              </a:defRPr>
            </a:pPr>
            <a:endParaRPr/>
          </a:p>
          <a:p>
            <a:pPr algn="ctr">
              <a:defRPr sz="1600">
                <a:solidFill>
                  <a:srgbClr val="333437"/>
                </a:solidFill>
              </a:defRPr>
            </a:pPr>
            <a:r>
              <a:t>Comunidad colaborativa</a:t>
            </a:r>
          </a:p>
        </p:txBody>
      </p:sp>
      <p:sp>
        <p:nvSpPr>
          <p:cNvPr id="406" name="Shape 354"/>
          <p:cNvSpPr/>
          <p:nvPr/>
        </p:nvSpPr>
        <p:spPr>
          <a:xfrm>
            <a:off x="1423862" y="3061265"/>
            <a:ext cx="1259565" cy="1259565"/>
          </a:xfrm>
          <a:prstGeom prst="ellipse">
            <a:avLst/>
          </a:prstGeom>
          <a:solidFill>
            <a:schemeClr val="accent1"/>
          </a:solidFill>
          <a:ln w="57150">
            <a:solidFill>
              <a:srgbClr val="DFE1E2"/>
            </a:solidFill>
          </a:ln>
        </p:spPr>
        <p:txBody>
          <a:bodyPr lIns="45719" rIns="45719" anchor="ctr"/>
          <a:lstStyle/>
          <a:p>
            <a:pPr algn="ctr">
              <a:lnSpc>
                <a:spcPct val="90000"/>
              </a:lnSpc>
              <a:defRPr sz="1000"/>
            </a:pPr>
            <a:endParaRPr/>
          </a:p>
        </p:txBody>
      </p:sp>
      <p:sp>
        <p:nvSpPr>
          <p:cNvPr id="407" name="Shape 355"/>
          <p:cNvSpPr/>
          <p:nvPr/>
        </p:nvSpPr>
        <p:spPr>
          <a:xfrm>
            <a:off x="4346126" y="3185824"/>
            <a:ext cx="1259565" cy="1259565"/>
          </a:xfrm>
          <a:prstGeom prst="ellipse">
            <a:avLst/>
          </a:prstGeom>
          <a:solidFill>
            <a:schemeClr val="accent1"/>
          </a:solidFill>
          <a:ln w="57150">
            <a:solidFill>
              <a:srgbClr val="DFE1E2"/>
            </a:solidFill>
          </a:ln>
        </p:spPr>
        <p:txBody>
          <a:bodyPr lIns="45719" rIns="45719" anchor="ctr"/>
          <a:lstStyle/>
          <a:p>
            <a:pPr algn="ctr">
              <a:lnSpc>
                <a:spcPct val="90000"/>
              </a:lnSpc>
              <a:defRPr sz="1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8" name="Shape 356"/>
          <p:cNvSpPr/>
          <p:nvPr/>
        </p:nvSpPr>
        <p:spPr>
          <a:xfrm>
            <a:off x="7052653" y="3160409"/>
            <a:ext cx="1259565" cy="1259565"/>
          </a:xfrm>
          <a:prstGeom prst="ellipse">
            <a:avLst/>
          </a:prstGeom>
          <a:solidFill>
            <a:schemeClr val="accent1"/>
          </a:solidFill>
          <a:ln w="57150">
            <a:solidFill>
              <a:srgbClr val="DFE1E2"/>
            </a:solidFill>
          </a:ln>
        </p:spPr>
        <p:txBody>
          <a:bodyPr lIns="45719" rIns="45719" anchor="ctr"/>
          <a:lstStyle/>
          <a:p>
            <a:pPr algn="ctr">
              <a:lnSpc>
                <a:spcPct val="90000"/>
              </a:lnSpc>
              <a:defRPr sz="1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9" name="CuadroTexto 1"/>
          <p:cNvSpPr txBox="1"/>
          <p:nvPr/>
        </p:nvSpPr>
        <p:spPr>
          <a:xfrm>
            <a:off x="4427770" y="3512265"/>
            <a:ext cx="1128817" cy="5419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600">
                <a:solidFill>
                  <a:srgbClr val="FFFFFF"/>
                </a:solidFill>
              </a:defRPr>
            </a:pPr>
            <a:r>
              <a:t>Atrévete </a:t>
            </a:r>
          </a:p>
          <a:p>
            <a:pPr algn="ctr">
              <a:defRPr sz="1600">
                <a:solidFill>
                  <a:srgbClr val="FFFFFF"/>
                </a:solidFill>
              </a:defRPr>
            </a:pPr>
            <a:r>
              <a:t>a liderar</a:t>
            </a:r>
          </a:p>
        </p:txBody>
      </p:sp>
      <p:sp>
        <p:nvSpPr>
          <p:cNvPr id="410" name="CuadroTexto 19"/>
          <p:cNvSpPr txBox="1"/>
          <p:nvPr/>
        </p:nvSpPr>
        <p:spPr>
          <a:xfrm>
            <a:off x="1381682" y="3377438"/>
            <a:ext cx="1350716" cy="541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600">
                <a:solidFill>
                  <a:srgbClr val="FFFFFF"/>
                </a:solidFill>
              </a:defRPr>
            </a:pPr>
            <a:r>
              <a:t>Acelera el </a:t>
            </a:r>
          </a:p>
          <a:p>
            <a:pPr algn="ctr">
              <a:defRPr sz="1600">
                <a:solidFill>
                  <a:srgbClr val="FFFFFF"/>
                </a:solidFill>
              </a:defRPr>
            </a:pPr>
            <a:r>
              <a:t>desempeño</a:t>
            </a:r>
          </a:p>
        </p:txBody>
      </p:sp>
      <p:sp>
        <p:nvSpPr>
          <p:cNvPr id="411" name="CuadroTexto 20"/>
          <p:cNvSpPr txBox="1"/>
          <p:nvPr/>
        </p:nvSpPr>
        <p:spPr>
          <a:xfrm>
            <a:off x="7207619" y="3448158"/>
            <a:ext cx="923789" cy="541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600">
                <a:solidFill>
                  <a:srgbClr val="FFFFFF"/>
                </a:solidFill>
              </a:defRPr>
            </a:pPr>
            <a:r>
              <a:t>Libera  </a:t>
            </a:r>
          </a:p>
          <a:p>
            <a:pPr algn="ctr">
              <a:defRPr sz="1600">
                <a:solidFill>
                  <a:srgbClr val="FFFFFF"/>
                </a:solidFill>
              </a:defRPr>
            </a:pPr>
            <a:r>
              <a:t>el talento</a:t>
            </a:r>
          </a:p>
        </p:txBody>
      </p:sp>
      <p:pic>
        <p:nvPicPr>
          <p:cNvPr id="412" name="Picture 2" descr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243" y="868736"/>
            <a:ext cx="2061754" cy="1909527"/>
          </a:xfrm>
          <a:prstGeom prst="rect">
            <a:avLst/>
          </a:prstGeom>
          <a:ln w="12700">
            <a:miter lim="400000"/>
          </a:ln>
        </p:spPr>
      </p:pic>
      <p:pic>
        <p:nvPicPr>
          <p:cNvPr id="413" name="Picture 3" descr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590" y="4795753"/>
            <a:ext cx="2061754" cy="1912199"/>
          </a:xfrm>
          <a:prstGeom prst="rect">
            <a:avLst/>
          </a:prstGeom>
          <a:ln w="12700">
            <a:miter lim="400000"/>
          </a:ln>
        </p:spPr>
      </p:pic>
      <p:pic>
        <p:nvPicPr>
          <p:cNvPr id="414" name="Picture 4" descr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50774" y="958016"/>
            <a:ext cx="2061754" cy="1912199"/>
          </a:xfrm>
          <a:prstGeom prst="rect">
            <a:avLst/>
          </a:prstGeom>
          <a:ln w="12700">
            <a:miter lim="400000"/>
          </a:ln>
        </p:spPr>
      </p:pic>
      <p:pic>
        <p:nvPicPr>
          <p:cNvPr id="415" name="Picture 5" descr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50774" y="4795756"/>
            <a:ext cx="2061754" cy="1912195"/>
          </a:xfrm>
          <a:prstGeom prst="rect">
            <a:avLst/>
          </a:prstGeom>
          <a:ln w="12700">
            <a:miter lim="400000"/>
          </a:ln>
        </p:spPr>
      </p:pic>
      <p:sp>
        <p:nvSpPr>
          <p:cNvPr id="416" name="Rectángulo 2"/>
          <p:cNvSpPr/>
          <p:nvPr/>
        </p:nvSpPr>
        <p:spPr>
          <a:xfrm>
            <a:off x="9644691" y="5825106"/>
            <a:ext cx="1624449" cy="313389"/>
          </a:xfrm>
          <a:prstGeom prst="rect">
            <a:avLst/>
          </a:prstGeom>
          <a:solidFill>
            <a:srgbClr val="83B7DE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r>
              <a:t>RESISTENCIA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 thruBlk="1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4699FE0-9AD1-4F5B-83CA-F374E025C8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39" t="8594" r="50000"/>
          <a:stretch/>
        </p:blipFill>
        <p:spPr>
          <a:xfrm>
            <a:off x="2678020" y="1258178"/>
            <a:ext cx="3048001" cy="554355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9A88C414-79D8-4AC9-AC02-DDEAF0D667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665" t="8594"/>
          <a:stretch/>
        </p:blipFill>
        <p:spPr>
          <a:xfrm>
            <a:off x="6161617" y="1315328"/>
            <a:ext cx="2526544" cy="503975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3005E1E-8B03-4D19-BBD9-D91BEBDFB4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t="977" r="-1435" b="91406"/>
          <a:stretch/>
        </p:blipFill>
        <p:spPr>
          <a:xfrm>
            <a:off x="2489199" y="800980"/>
            <a:ext cx="6198962" cy="457198"/>
          </a:xfrm>
          <a:prstGeom prst="rect">
            <a:avLst/>
          </a:prstGeom>
        </p:spPr>
      </p:pic>
      <p:sp>
        <p:nvSpPr>
          <p:cNvPr id="8" name="Rectángulo redondeado 2">
            <a:extLst>
              <a:ext uri="{FF2B5EF4-FFF2-40B4-BE49-F238E27FC236}">
                <a16:creationId xmlns:a16="http://schemas.microsoft.com/office/drawing/2014/main" id="{8D71322F-A6DC-4B66-AE8F-F738D073FBDA}"/>
              </a:ext>
            </a:extLst>
          </p:cNvPr>
          <p:cNvSpPr/>
          <p:nvPr/>
        </p:nvSpPr>
        <p:spPr>
          <a:xfrm rot="20668573">
            <a:off x="694593" y="3043820"/>
            <a:ext cx="10062855" cy="9955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600" dirty="0"/>
              <a:t>Liderazgo inspirador</a:t>
            </a:r>
          </a:p>
        </p:txBody>
      </p:sp>
    </p:spTree>
    <p:extLst>
      <p:ext uri="{BB962C8B-B14F-4D97-AF65-F5344CB8AC3E}">
        <p14:creationId xmlns:p14="http://schemas.microsoft.com/office/powerpoint/2010/main" val="25506217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1" name="Shape 695" descr="Shape 6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535" y="5195651"/>
            <a:ext cx="3614316" cy="7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452" name="3 CuadroTexto"/>
          <p:cNvSpPr txBox="1"/>
          <p:nvPr/>
        </p:nvSpPr>
        <p:spPr>
          <a:xfrm>
            <a:off x="1537489" y="1689322"/>
            <a:ext cx="9402093" cy="23544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 defTabSz="685800">
              <a:defRPr sz="4800"/>
            </a:pPr>
            <a:r>
              <a:rPr lang="es-MX" sz="4800" dirty="0"/>
              <a:t>Preparar a nuestros futuros líderes adecuadamente</a:t>
            </a:r>
            <a:r>
              <a:rPr lang="es-MX" sz="4900" dirty="0"/>
              <a:t> es </a:t>
            </a:r>
            <a:r>
              <a:rPr lang="es-MX" sz="5100" dirty="0"/>
              <a:t>Humanamente Posible</a:t>
            </a:r>
          </a:p>
        </p:txBody>
      </p:sp>
      <p:sp>
        <p:nvSpPr>
          <p:cNvPr id="453" name="CuadroTexto 4"/>
          <p:cNvSpPr txBox="1"/>
          <p:nvPr/>
        </p:nvSpPr>
        <p:spPr>
          <a:xfrm>
            <a:off x="3128620" y="4304648"/>
            <a:ext cx="6219830" cy="609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600"/>
            </a:lvl1pPr>
          </a:lstStyle>
          <a:p>
            <a:r>
              <a:t>¿Qué vas a hacer?</a:t>
            </a:r>
          </a:p>
        </p:txBody>
      </p:sp>
    </p:spTree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Shape 130"/>
          <p:cNvSpPr/>
          <p:nvPr/>
        </p:nvSpPr>
        <p:spPr>
          <a:xfrm>
            <a:off x="8068278" y="1161816"/>
            <a:ext cx="2279091" cy="5048980"/>
          </a:xfrm>
          <a:prstGeom prst="roundRect">
            <a:avLst>
              <a:gd name="adj" fmla="val 6934"/>
            </a:avLst>
          </a:prstGeom>
          <a:solidFill>
            <a:srgbClr val="BEC9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6" name="Shape 131"/>
          <p:cNvSpPr/>
          <p:nvPr/>
        </p:nvSpPr>
        <p:spPr>
          <a:xfrm>
            <a:off x="8229475" y="1514932"/>
            <a:ext cx="2057401" cy="4519880"/>
          </a:xfrm>
          <a:prstGeom prst="roundRect">
            <a:avLst>
              <a:gd name="adj" fmla="val 6934"/>
            </a:avLst>
          </a:prstGeom>
          <a:solidFill>
            <a:srgbClr val="8EA3C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7" name="Shape 132"/>
          <p:cNvSpPr/>
          <p:nvPr/>
        </p:nvSpPr>
        <p:spPr>
          <a:xfrm>
            <a:off x="2181104" y="1412669"/>
            <a:ext cx="7620000" cy="4686301"/>
          </a:xfrm>
          <a:prstGeom prst="roundRect">
            <a:avLst>
              <a:gd name="adj" fmla="val 4041"/>
            </a:avLst>
          </a:prstGeom>
          <a:ln>
            <a:solidFill>
              <a:srgbClr val="67696F"/>
            </a:solidFill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8" name="Shape 133"/>
          <p:cNvSpPr/>
          <p:nvPr/>
        </p:nvSpPr>
        <p:spPr>
          <a:xfrm>
            <a:off x="8118958" y="1222169"/>
            <a:ext cx="2154585" cy="4876801"/>
          </a:xfrm>
          <a:prstGeom prst="roundRect">
            <a:avLst>
              <a:gd name="adj" fmla="val 6934"/>
            </a:avLst>
          </a:prstGeom>
          <a:solidFill>
            <a:srgbClr val="6887B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9" name="Shape 138"/>
          <p:cNvSpPr/>
          <p:nvPr/>
        </p:nvSpPr>
        <p:spPr>
          <a:xfrm>
            <a:off x="3970278" y="2974769"/>
            <a:ext cx="4038600" cy="1"/>
          </a:xfrm>
          <a:prstGeom prst="line">
            <a:avLst/>
          </a:prstGeom>
          <a:ln w="3175">
            <a:solidFill>
              <a:srgbClr val="4C6B92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60" name="Shape 139"/>
          <p:cNvSpPr/>
          <p:nvPr/>
        </p:nvSpPr>
        <p:spPr>
          <a:xfrm>
            <a:off x="3970278" y="3965368"/>
            <a:ext cx="4038600" cy="1"/>
          </a:xfrm>
          <a:prstGeom prst="line">
            <a:avLst/>
          </a:prstGeom>
          <a:ln w="3175">
            <a:solidFill>
              <a:srgbClr val="4C6B92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61" name="Shape 140"/>
          <p:cNvSpPr/>
          <p:nvPr/>
        </p:nvSpPr>
        <p:spPr>
          <a:xfrm>
            <a:off x="3970278" y="4879768"/>
            <a:ext cx="4038600" cy="1"/>
          </a:xfrm>
          <a:prstGeom prst="line">
            <a:avLst/>
          </a:prstGeom>
          <a:ln w="3175">
            <a:solidFill>
              <a:srgbClr val="4C6B92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62" name="Shape 142"/>
          <p:cNvSpPr/>
          <p:nvPr/>
        </p:nvSpPr>
        <p:spPr>
          <a:xfrm>
            <a:off x="8195064" y="1274958"/>
            <a:ext cx="1987038" cy="4732201"/>
          </a:xfrm>
          <a:prstGeom prst="roundRect">
            <a:avLst>
              <a:gd name="adj" fmla="val 6934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3" name="Shape 143"/>
          <p:cNvSpPr/>
          <p:nvPr/>
        </p:nvSpPr>
        <p:spPr>
          <a:xfrm>
            <a:off x="1876304" y="1946069"/>
            <a:ext cx="1901952" cy="3771901"/>
          </a:xfrm>
          <a:prstGeom prst="roundRect">
            <a:avLst>
              <a:gd name="adj" fmla="val 6934"/>
            </a:avLst>
          </a:prstGeom>
          <a:solidFill>
            <a:srgbClr val="FFFFFF"/>
          </a:solidFill>
          <a:ln w="25400">
            <a:solidFill>
              <a:srgbClr val="67696F"/>
            </a:solidFill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83858A"/>
                </a:solidFill>
              </a:defRPr>
            </a:pPr>
            <a:endParaRPr/>
          </a:p>
        </p:txBody>
      </p:sp>
      <p:sp>
        <p:nvSpPr>
          <p:cNvPr id="464" name="Shape 144"/>
          <p:cNvSpPr txBox="1"/>
          <p:nvPr/>
        </p:nvSpPr>
        <p:spPr>
          <a:xfrm>
            <a:off x="2089532" y="3678225"/>
            <a:ext cx="1752601" cy="13412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1200" b="1">
                <a:solidFill>
                  <a:srgbClr val="282A32"/>
                </a:solidFill>
              </a:defRPr>
            </a:pPr>
            <a:r>
              <a:t>Expertos</a:t>
            </a:r>
          </a:p>
          <a:p>
            <a:pPr marL="73152" indent="-73152">
              <a:spcBef>
                <a:spcPts val="200"/>
              </a:spcBef>
              <a:buClr>
                <a:srgbClr val="E77C22"/>
              </a:buClr>
              <a:buSzPct val="100000"/>
              <a:buFont typeface="Arial"/>
              <a:buChar char="•"/>
              <a:defRPr sz="1200">
                <a:solidFill>
                  <a:srgbClr val="282A32"/>
                </a:solidFill>
              </a:defRPr>
            </a:pPr>
            <a:r>
              <a:t> Reclutamiento y   </a:t>
            </a:r>
            <a:br/>
            <a:r>
              <a:t> selección</a:t>
            </a:r>
          </a:p>
          <a:p>
            <a:pPr marL="73152" indent="-73152">
              <a:spcBef>
                <a:spcPts val="200"/>
              </a:spcBef>
              <a:buClr>
                <a:srgbClr val="E77C22"/>
              </a:buClr>
              <a:buSzPct val="100000"/>
              <a:buFont typeface="Arial"/>
              <a:buChar char="•"/>
              <a:defRPr sz="1200">
                <a:solidFill>
                  <a:srgbClr val="282A32"/>
                </a:solidFill>
              </a:defRPr>
            </a:pPr>
            <a:r>
              <a:t> Asesoría</a:t>
            </a:r>
          </a:p>
          <a:p>
            <a:pPr marL="73152" indent="-73152">
              <a:spcBef>
                <a:spcPts val="200"/>
              </a:spcBef>
              <a:buClr>
                <a:srgbClr val="E77C22"/>
              </a:buClr>
              <a:buSzPct val="100000"/>
              <a:buFont typeface="Arial"/>
              <a:buChar char="•"/>
              <a:defRPr sz="1200">
                <a:solidFill>
                  <a:srgbClr val="282A32"/>
                </a:solidFill>
              </a:defRPr>
            </a:pPr>
            <a:r>
              <a:t> Capacitación y </a:t>
            </a:r>
            <a:br/>
            <a:r>
              <a:t>  Desarrollo</a:t>
            </a:r>
          </a:p>
          <a:p>
            <a:pPr marL="73152" indent="-73152">
              <a:spcBef>
                <a:spcPts val="200"/>
              </a:spcBef>
              <a:buClr>
                <a:srgbClr val="E77C22"/>
              </a:buClr>
              <a:buSzPct val="100000"/>
              <a:buFont typeface="Arial"/>
              <a:buChar char="•"/>
              <a:defRPr sz="1200">
                <a:solidFill>
                  <a:srgbClr val="282A32"/>
                </a:solidFill>
              </a:defRPr>
            </a:pPr>
            <a:r>
              <a:t> Gestión de Talento</a:t>
            </a:r>
          </a:p>
        </p:txBody>
      </p:sp>
      <p:sp>
        <p:nvSpPr>
          <p:cNvPr id="465" name="Shape 145"/>
          <p:cNvSpPr txBox="1"/>
          <p:nvPr/>
        </p:nvSpPr>
        <p:spPr>
          <a:xfrm>
            <a:off x="8250395" y="1460946"/>
            <a:ext cx="1828801" cy="11405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spAutoFit/>
          </a:bodyPr>
          <a:lstStyle/>
          <a:p>
            <a:pPr algn="ctr">
              <a:defRPr sz="6000" b="1">
                <a:solidFill>
                  <a:srgbClr val="DF671B"/>
                </a:solidFill>
              </a:defRPr>
            </a:pPr>
            <a:r>
              <a:t>80</a:t>
            </a:r>
          </a:p>
          <a:p>
            <a:pPr algn="ctr">
              <a:defRPr sz="1200">
                <a:solidFill>
                  <a:srgbClr val="383A42"/>
                </a:solidFill>
              </a:defRPr>
            </a:pPr>
            <a:r>
              <a:t>PAÍSES</a:t>
            </a:r>
          </a:p>
        </p:txBody>
      </p:sp>
      <p:sp>
        <p:nvSpPr>
          <p:cNvPr id="466" name="Shape 146"/>
          <p:cNvSpPr txBox="1"/>
          <p:nvPr/>
        </p:nvSpPr>
        <p:spPr>
          <a:xfrm>
            <a:off x="8316724" y="2748919"/>
            <a:ext cx="1828801" cy="8611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spAutoFit/>
          </a:bodyPr>
          <a:lstStyle/>
          <a:p>
            <a:pPr algn="ctr">
              <a:defRPr sz="4100" b="1">
                <a:solidFill>
                  <a:schemeClr val="accent4"/>
                </a:solidFill>
              </a:defRPr>
            </a:pPr>
            <a:r>
              <a:t>2,900+</a:t>
            </a:r>
          </a:p>
          <a:p>
            <a:pPr algn="ctr">
              <a:defRPr sz="1200">
                <a:solidFill>
                  <a:srgbClr val="383A42"/>
                </a:solidFill>
              </a:defRPr>
            </a:pPr>
            <a:r>
              <a:t>OFICINAS GLOBALES</a:t>
            </a:r>
          </a:p>
        </p:txBody>
      </p:sp>
      <p:sp>
        <p:nvSpPr>
          <p:cNvPr id="467" name="Shape 147"/>
          <p:cNvSpPr txBox="1"/>
          <p:nvPr/>
        </p:nvSpPr>
        <p:spPr>
          <a:xfrm>
            <a:off x="8256974" y="3776562"/>
            <a:ext cx="1888551" cy="1001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spAutoFit/>
          </a:bodyPr>
          <a:lstStyle/>
          <a:p>
            <a:pPr algn="ctr">
              <a:defRPr sz="4200" b="1">
                <a:solidFill>
                  <a:schemeClr val="accent1"/>
                </a:solidFill>
              </a:defRPr>
            </a:pPr>
            <a:r>
              <a:t>3.4M</a:t>
            </a:r>
          </a:p>
          <a:p>
            <a:pPr algn="ctr">
              <a:defRPr sz="1100">
                <a:solidFill>
                  <a:srgbClr val="383A42"/>
                </a:solidFill>
              </a:defRPr>
            </a:pPr>
            <a:r>
              <a:t>PERSONAS COLOCADAS EN UN EMPLEO</a:t>
            </a:r>
          </a:p>
        </p:txBody>
      </p:sp>
      <p:sp>
        <p:nvSpPr>
          <p:cNvPr id="468" name="Shape 148"/>
          <p:cNvSpPr txBox="1"/>
          <p:nvPr/>
        </p:nvSpPr>
        <p:spPr>
          <a:xfrm>
            <a:off x="8318230" y="4849021"/>
            <a:ext cx="1828801" cy="10516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spAutoFit/>
          </a:bodyPr>
          <a:lstStyle/>
          <a:p>
            <a:pPr algn="ctr">
              <a:defRPr sz="4200" b="1">
                <a:solidFill>
                  <a:schemeClr val="accent6"/>
                </a:solidFill>
              </a:defRPr>
            </a:pPr>
            <a:r>
              <a:t>11M</a:t>
            </a:r>
          </a:p>
          <a:p>
            <a:pPr algn="ctr">
              <a:defRPr sz="1200">
                <a:solidFill>
                  <a:srgbClr val="383A42"/>
                </a:solidFill>
              </a:defRPr>
            </a:pPr>
            <a:r>
              <a:t>PERSONAS CAPACITADAS</a:t>
            </a:r>
          </a:p>
        </p:txBody>
      </p:sp>
      <p:pic>
        <p:nvPicPr>
          <p:cNvPr id="469" name="Shape 149" descr="Shape 1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7371" y="4041571"/>
            <a:ext cx="838200" cy="686662"/>
          </a:xfrm>
          <a:prstGeom prst="rect">
            <a:avLst/>
          </a:prstGeom>
          <a:ln w="12700">
            <a:miter lim="400000"/>
          </a:ln>
        </p:spPr>
      </p:pic>
      <p:pic>
        <p:nvPicPr>
          <p:cNvPr id="470" name="Shape 150" descr="Shape 1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3884" y="5032168"/>
            <a:ext cx="945173" cy="857251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Shape 151"/>
          <p:cNvSpPr txBox="1">
            <a:spLocks noGrp="1"/>
          </p:cNvSpPr>
          <p:nvPr>
            <p:ph type="title" idx="4294967295"/>
          </p:nvPr>
        </p:nvSpPr>
        <p:spPr>
          <a:xfrm>
            <a:off x="0" y="558800"/>
            <a:ext cx="8229600" cy="457200"/>
          </a:xfrm>
          <a:prstGeom prst="rect">
            <a:avLst/>
          </a:prstGeom>
        </p:spPr>
        <p:txBody>
          <a:bodyPr lIns="45699" tIns="45699" rIns="45699" bIns="45699" anchor="t">
            <a:normAutofit/>
          </a:bodyPr>
          <a:lstStyle>
            <a:lvl1pPr algn="ctr">
              <a:defRPr sz="2200" b="1">
                <a:solidFill>
                  <a:srgbClr val="466EA5"/>
                </a:solidFill>
              </a:defRPr>
            </a:lvl1pPr>
          </a:lstStyle>
          <a:p>
            <a:r>
              <a:t>ManpowerGroup</a:t>
            </a:r>
          </a:p>
        </p:txBody>
      </p:sp>
      <p:sp>
        <p:nvSpPr>
          <p:cNvPr id="472" name="Shape 134"/>
          <p:cNvSpPr txBox="1">
            <a:spLocks noGrp="1"/>
          </p:cNvSpPr>
          <p:nvPr>
            <p:ph type="body" sz="quarter" idx="4294967295"/>
          </p:nvPr>
        </p:nvSpPr>
        <p:spPr>
          <a:xfrm>
            <a:off x="5395602" y="1971587"/>
            <a:ext cx="2679701" cy="914401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marL="0" indent="0">
              <a:buSzTx/>
              <a:buNone/>
              <a:defRPr sz="1200">
                <a:solidFill>
                  <a:srgbClr val="282A32"/>
                </a:solidFill>
              </a:defRPr>
            </a:lvl1pPr>
          </a:lstStyle>
          <a:p>
            <a:r>
              <a:t>Proveedor Global de Soluciones Basadas en Talento.</a:t>
            </a:r>
          </a:p>
        </p:txBody>
      </p:sp>
      <p:sp>
        <p:nvSpPr>
          <p:cNvPr id="473" name="Shape 152"/>
          <p:cNvSpPr/>
          <p:nvPr/>
        </p:nvSpPr>
        <p:spPr>
          <a:xfrm rot="5400000">
            <a:off x="4876779" y="-1473507"/>
            <a:ext cx="394855" cy="57862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99" y="0"/>
                </a:moveTo>
                <a:lnTo>
                  <a:pt x="14701" y="0"/>
                </a:lnTo>
                <a:cubicBezTo>
                  <a:pt x="18511" y="0"/>
                  <a:pt x="21600" y="211"/>
                  <a:pt x="21600" y="471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471"/>
                </a:lnTo>
                <a:cubicBezTo>
                  <a:pt x="0" y="211"/>
                  <a:pt x="3089" y="0"/>
                  <a:pt x="6899" y="0"/>
                </a:cubicBezTo>
                <a:close/>
              </a:path>
            </a:pathLst>
          </a:custGeom>
          <a:solidFill>
            <a:srgbClr val="67696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6390C6"/>
                </a:solidFill>
              </a:defRPr>
            </a:pPr>
            <a:endParaRPr/>
          </a:p>
        </p:txBody>
      </p:sp>
      <p:sp>
        <p:nvSpPr>
          <p:cNvPr id="474" name="Shape 153"/>
          <p:cNvSpPr txBox="1"/>
          <p:nvPr/>
        </p:nvSpPr>
        <p:spPr>
          <a:xfrm>
            <a:off x="2333385" y="1274961"/>
            <a:ext cx="6428510" cy="264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spAutoFit/>
          </a:bodyPr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t>Líder global en servicios y soluciones innovadoras de capital humano.</a:t>
            </a:r>
          </a:p>
        </p:txBody>
      </p:sp>
      <p:pic>
        <p:nvPicPr>
          <p:cNvPr id="475" name="Shape 154" descr="Shape 1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8700" y="2441371"/>
            <a:ext cx="1543266" cy="838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6" name="Shape 155" descr="Shape 15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7119" y="3127169"/>
            <a:ext cx="578706" cy="762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77" name="Shape 156" descr="Shape 1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6100" y="2060369"/>
            <a:ext cx="1180739" cy="762001"/>
          </a:xfrm>
          <a:prstGeom prst="rect">
            <a:avLst/>
          </a:prstGeom>
          <a:ln w="12700">
            <a:miter lim="400000"/>
          </a:ln>
        </p:spPr>
      </p:pic>
      <p:sp>
        <p:nvSpPr>
          <p:cNvPr id="478" name="Shape 135"/>
          <p:cNvSpPr txBox="1"/>
          <p:nvPr/>
        </p:nvSpPr>
        <p:spPr>
          <a:xfrm>
            <a:off x="5510810" y="3243961"/>
            <a:ext cx="2374900" cy="5284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>
                <a:solidFill>
                  <a:srgbClr val="282A32"/>
                </a:solidFill>
              </a:defRPr>
            </a:lvl1pPr>
          </a:lstStyle>
          <a:p>
            <a:r>
              <a:t>Líder Global en la Provisión de Talento Profesional y Soluciones de Capital Humano.</a:t>
            </a:r>
          </a:p>
        </p:txBody>
      </p:sp>
      <p:sp>
        <p:nvSpPr>
          <p:cNvPr id="479" name="Shape 136"/>
          <p:cNvSpPr txBox="1"/>
          <p:nvPr/>
        </p:nvSpPr>
        <p:spPr>
          <a:xfrm>
            <a:off x="5547640" y="5136261"/>
            <a:ext cx="2333224" cy="7062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1200">
                <a:solidFill>
                  <a:srgbClr val="282A32"/>
                </a:solidFill>
              </a:defRPr>
            </a:lvl1pPr>
          </a:lstStyle>
          <a:p>
            <a:r>
              <a:t>Expertos Globales en Carreras Profesionales. Soluciones de Gestión de Talento y Transición de Carrera.</a:t>
            </a:r>
          </a:p>
        </p:txBody>
      </p:sp>
      <p:sp>
        <p:nvSpPr>
          <p:cNvPr id="480" name="Shape 137"/>
          <p:cNvSpPr txBox="1"/>
          <p:nvPr/>
        </p:nvSpPr>
        <p:spPr>
          <a:xfrm>
            <a:off x="5547638" y="4247261"/>
            <a:ext cx="3006225" cy="3506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spAutoFit/>
          </a:bodyPr>
          <a:lstStyle/>
          <a:p>
            <a:pPr>
              <a:defRPr sz="1200">
                <a:solidFill>
                  <a:srgbClr val="282A32"/>
                </a:solidFill>
              </a:defRPr>
            </a:pPr>
            <a:r>
              <a:t>Líder Global en Reclutamiento y</a:t>
            </a:r>
          </a:p>
          <a:p>
            <a:pPr>
              <a:defRPr sz="1200">
                <a:solidFill>
                  <a:srgbClr val="282A32"/>
                </a:solidFill>
              </a:defRPr>
            </a:pPr>
            <a:r>
              <a:t>Tercerización de Personal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dissolve/>
      </p:transition>
    </mc:Choice>
    <mc:Fallback xmlns:a14="http://schemas.microsoft.com/office/drawing/2010/main" xmlns:m="http://schemas.openxmlformats.org/officeDocument/2006/math" xmlns="">
      <p:transition spd="fast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CuadroTexto 6"/>
          <p:cNvSpPr txBox="1"/>
          <p:nvPr/>
        </p:nvSpPr>
        <p:spPr>
          <a:xfrm>
            <a:off x="10199099" y="1514281"/>
            <a:ext cx="2505855" cy="2888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r>
              <a:t>Fuente: Footchampion</a:t>
            </a:r>
          </a:p>
        </p:txBody>
      </p:sp>
      <p:pic>
        <p:nvPicPr>
          <p:cNvPr id="5" name="Imagen 4" descr="Imagen que contiene persona, comida&#10;&#10;Descripción generada automáticamente">
            <a:extLst>
              <a:ext uri="{FF2B5EF4-FFF2-40B4-BE49-F238E27FC236}">
                <a16:creationId xmlns:a16="http://schemas.microsoft.com/office/drawing/2014/main" id="{7D0AF8CE-5AFE-5A44-B16E-B4C916685A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8242" y="683799"/>
            <a:ext cx="6231388" cy="6231388"/>
          </a:xfrm>
          <a:prstGeom prst="rect">
            <a:avLst/>
          </a:prstGeom>
        </p:spPr>
      </p:pic>
      <p:pic>
        <p:nvPicPr>
          <p:cNvPr id="7" name="Imagen 6" descr="Imagen que contiene objeto&#10;&#10;Descripción generada automáticamente">
            <a:extLst>
              <a:ext uri="{FF2B5EF4-FFF2-40B4-BE49-F238E27FC236}">
                <a16:creationId xmlns:a16="http://schemas.microsoft.com/office/drawing/2014/main" id="{B9F02CCF-EB60-A945-96F7-494B6911C9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447" y="782170"/>
            <a:ext cx="5931130" cy="5931130"/>
          </a:xfrm>
          <a:prstGeom prst="rect">
            <a:avLst/>
          </a:prstGeom>
        </p:spPr>
      </p:pic>
      <p:sp>
        <p:nvSpPr>
          <p:cNvPr id="8" name="CuadroTexto 2">
            <a:extLst>
              <a:ext uri="{FF2B5EF4-FFF2-40B4-BE49-F238E27FC236}">
                <a16:creationId xmlns:a16="http://schemas.microsoft.com/office/drawing/2014/main" id="{9939130C-24AA-B64F-9E7B-8A0E91927A17}"/>
              </a:ext>
            </a:extLst>
          </p:cNvPr>
          <p:cNvSpPr txBox="1"/>
          <p:nvPr/>
        </p:nvSpPr>
        <p:spPr>
          <a:xfrm>
            <a:off x="674554" y="648496"/>
            <a:ext cx="7355541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3200" b="1">
                <a:solidFill>
                  <a:srgbClr val="456FA5"/>
                </a:solidFill>
              </a:defRPr>
            </a:lvl1pPr>
          </a:lstStyle>
          <a:p>
            <a:r>
              <a:rPr lang="es-MX" dirty="0"/>
              <a:t>Fútbol</a:t>
            </a:r>
            <a:r>
              <a:rPr dirty="0"/>
              <a:t>: </a:t>
            </a:r>
            <a:r>
              <a:rPr lang="es-ES" dirty="0"/>
              <a:t>Posterior al partido</a:t>
            </a:r>
            <a:endParaRPr dirty="0"/>
          </a:p>
        </p:txBody>
      </p:sp>
      <p:sp>
        <p:nvSpPr>
          <p:cNvPr id="9" name="CuadroTexto 2">
            <a:extLst>
              <a:ext uri="{FF2B5EF4-FFF2-40B4-BE49-F238E27FC236}">
                <a16:creationId xmlns:a16="http://schemas.microsoft.com/office/drawing/2014/main" id="{C2877E1A-73F6-D743-A1D7-EAA6596DE6DA}"/>
              </a:ext>
            </a:extLst>
          </p:cNvPr>
          <p:cNvSpPr txBox="1"/>
          <p:nvPr/>
        </p:nvSpPr>
        <p:spPr>
          <a:xfrm>
            <a:off x="674554" y="1165858"/>
            <a:ext cx="7355541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3200" b="1">
                <a:solidFill>
                  <a:srgbClr val="456FA5"/>
                </a:solidFill>
              </a:defRPr>
            </a:lvl1pPr>
          </a:lstStyle>
          <a:p>
            <a:r>
              <a:rPr lang="es-ES" dirty="0"/>
              <a:t>Antes</a:t>
            </a:r>
            <a:endParaRPr dirty="0"/>
          </a:p>
        </p:txBody>
      </p:sp>
      <p:sp>
        <p:nvSpPr>
          <p:cNvPr id="11" name="CuadroTexto 2">
            <a:extLst>
              <a:ext uri="{FF2B5EF4-FFF2-40B4-BE49-F238E27FC236}">
                <a16:creationId xmlns:a16="http://schemas.microsoft.com/office/drawing/2014/main" id="{49BEF8B3-B3E7-4D41-BBAD-B87FC6758BFE}"/>
              </a:ext>
            </a:extLst>
          </p:cNvPr>
          <p:cNvSpPr txBox="1"/>
          <p:nvPr/>
        </p:nvSpPr>
        <p:spPr>
          <a:xfrm>
            <a:off x="5803145" y="1099597"/>
            <a:ext cx="7355541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3200" b="1">
                <a:solidFill>
                  <a:srgbClr val="456FA5"/>
                </a:solidFill>
              </a:defRPr>
            </a:lvl1pPr>
          </a:lstStyle>
          <a:p>
            <a:r>
              <a:rPr lang="es-ES" dirty="0"/>
              <a:t>Ahora</a:t>
            </a:r>
            <a:endParaRPr dirty="0"/>
          </a:p>
        </p:txBody>
      </p:sp>
      <p:sp>
        <p:nvSpPr>
          <p:cNvPr id="12" name="CuadroTexto 2">
            <a:extLst>
              <a:ext uri="{FF2B5EF4-FFF2-40B4-BE49-F238E27FC236}">
                <a16:creationId xmlns:a16="http://schemas.microsoft.com/office/drawing/2014/main" id="{4F06D611-7132-F84F-A319-61B5DC2DD725}"/>
              </a:ext>
            </a:extLst>
          </p:cNvPr>
          <p:cNvSpPr txBox="1"/>
          <p:nvPr/>
        </p:nvSpPr>
        <p:spPr>
          <a:xfrm>
            <a:off x="1205957" y="5925159"/>
            <a:ext cx="7355541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3200" b="1">
                <a:solidFill>
                  <a:srgbClr val="456FA5"/>
                </a:solidFill>
              </a:defRPr>
            </a:lvl1pPr>
          </a:lstStyle>
          <a:p>
            <a:r>
              <a:rPr lang="es-ES" dirty="0"/>
              <a:t>Beber cerveza</a:t>
            </a:r>
            <a:endParaRPr dirty="0"/>
          </a:p>
        </p:txBody>
      </p:sp>
      <p:sp>
        <p:nvSpPr>
          <p:cNvPr id="13" name="CuadroTexto 2">
            <a:extLst>
              <a:ext uri="{FF2B5EF4-FFF2-40B4-BE49-F238E27FC236}">
                <a16:creationId xmlns:a16="http://schemas.microsoft.com/office/drawing/2014/main" id="{427E523F-8C71-DC4F-8BFE-6C5865C2CFC5}"/>
              </a:ext>
            </a:extLst>
          </p:cNvPr>
          <p:cNvSpPr txBox="1"/>
          <p:nvPr/>
        </p:nvSpPr>
        <p:spPr>
          <a:xfrm>
            <a:off x="5576280" y="5941590"/>
            <a:ext cx="7355541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3200" b="1">
                <a:solidFill>
                  <a:srgbClr val="456FA5"/>
                </a:solidFill>
              </a:defRPr>
            </a:lvl1pPr>
          </a:lstStyle>
          <a:p>
            <a:r>
              <a:rPr lang="es-ES" dirty="0"/>
              <a:t>Criogenización </a:t>
            </a:r>
            <a:r>
              <a:rPr lang="es-ES" sz="2000" dirty="0"/>
              <a:t>(Trabajo Invisible)</a:t>
            </a:r>
            <a:endParaRPr dirty="0"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mage resul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17" y="1752388"/>
            <a:ext cx="2432640" cy="364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nuestrohijo.com/wp-content/uploads/2016/04/sonaj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722">
            <a:off x="2219380" y="2601017"/>
            <a:ext cx="2600580" cy="195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6 Flecha derecha"/>
          <p:cNvSpPr/>
          <p:nvPr/>
        </p:nvSpPr>
        <p:spPr>
          <a:xfrm>
            <a:off x="4621613" y="2319764"/>
            <a:ext cx="2249601" cy="1869587"/>
          </a:xfrm>
          <a:prstGeom prst="rightArrow">
            <a:avLst/>
          </a:prstGeom>
          <a:solidFill>
            <a:srgbClr val="D9606B"/>
          </a:solidFill>
          <a:ln w="9525" cap="flat" cmpd="sng" algn="ctr">
            <a:solidFill>
              <a:srgbClr val="D9606B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s-MX" sz="705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05596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0"/>
            <a:ext cx="1240155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8474" y="-158312"/>
            <a:ext cx="10374152" cy="7016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9990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7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08796">
            <a:off x="6542689" y="3609718"/>
            <a:ext cx="786072" cy="553162"/>
          </a:xfrm>
          <a:prstGeom prst="rect">
            <a:avLst/>
          </a:prstGeom>
        </p:spPr>
      </p:pic>
      <p:pic>
        <p:nvPicPr>
          <p:cNvPr id="20" name="15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248" y="3429001"/>
            <a:ext cx="698336" cy="818738"/>
          </a:xfrm>
          <a:prstGeom prst="rect">
            <a:avLst/>
          </a:prstGeom>
        </p:spPr>
      </p:pic>
      <p:sp>
        <p:nvSpPr>
          <p:cNvPr id="21" name="CuadroTexto 20"/>
          <p:cNvSpPr txBox="1"/>
          <p:nvPr/>
        </p:nvSpPr>
        <p:spPr>
          <a:xfrm>
            <a:off x="4986943" y="3607538"/>
            <a:ext cx="15421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/>
              <a:t>Río 2016</a:t>
            </a:r>
          </a:p>
        </p:txBody>
      </p:sp>
    </p:spTree>
    <p:extLst>
      <p:ext uri="{BB962C8B-B14F-4D97-AF65-F5344CB8AC3E}">
        <p14:creationId xmlns:p14="http://schemas.microsoft.com/office/powerpoint/2010/main" val="3758161643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 bwMode="auto">
          <a:xfrm>
            <a:off x="3848544" y="6319019"/>
            <a:ext cx="1731742" cy="288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059" y="1195113"/>
            <a:ext cx="6535883" cy="5268218"/>
          </a:xfrm>
          <a:prstGeom prst="rect">
            <a:avLst/>
          </a:prstGeom>
        </p:spPr>
      </p:pic>
      <p:sp>
        <p:nvSpPr>
          <p:cNvPr id="6" name="Shape 125">
            <a:extLst>
              <a:ext uri="{FF2B5EF4-FFF2-40B4-BE49-F238E27FC236}">
                <a16:creationId xmlns:a16="http://schemas.microsoft.com/office/drawing/2014/main" id="{D46647ED-B42F-5A4E-AAEC-E455CC05F79F}"/>
              </a:ext>
            </a:extLst>
          </p:cNvPr>
          <p:cNvSpPr txBox="1">
            <a:spLocks/>
          </p:cNvSpPr>
          <p:nvPr/>
        </p:nvSpPr>
        <p:spPr>
          <a:xfrm>
            <a:off x="599615" y="433113"/>
            <a:ext cx="8229600" cy="152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 anchor="ctr"/>
          <a:lstStyle>
            <a:lvl1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1pPr>
            <a:lvl2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2pPr>
            <a:lvl3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3pPr>
            <a:lvl4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4pPr>
            <a:lvl5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5pPr>
            <a:lvl6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6pPr>
            <a:lvl7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7pPr>
            <a:lvl8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8pPr>
            <a:lvl9pPr marL="0" marR="0" indent="0" algn="l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hangingPunct="1">
              <a:buSzPct val="25000"/>
              <a:defRPr/>
            </a:pPr>
            <a:r>
              <a:rPr lang="es-MX" sz="3200">
                <a:solidFill>
                  <a:schemeClr val="tx1">
                    <a:lumMod val="85000"/>
                    <a:lumOff val="15000"/>
                  </a:schemeClr>
                </a:solidFill>
                <a:latin typeface="Helvetica"/>
                <a:cs typeface="Helvetica"/>
              </a:rPr>
              <a:t>En el mundo </a:t>
            </a:r>
            <a:r>
              <a:rPr lang="es-MX" sz="4400" i="1">
                <a:solidFill>
                  <a:schemeClr val="tx1">
                    <a:lumMod val="85000"/>
                    <a:lumOff val="15000"/>
                  </a:schemeClr>
                </a:solidFill>
                <a:latin typeface="Helvetica"/>
                <a:cs typeface="Helvetica"/>
              </a:rPr>
              <a:t>incierto de hoy …</a:t>
            </a:r>
            <a:endParaRPr lang="en-US" sz="3600" i="1" dirty="0">
              <a:solidFill>
                <a:schemeClr val="tx1">
                  <a:lumMod val="85000"/>
                  <a:lumOff val="15000"/>
                </a:scheme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167452179"/>
      </p:ext>
    </p:extLst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1_Test PP Template">
  <a:themeElements>
    <a:clrScheme name="1_Test PP Templa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0000FF"/>
      </a:hlink>
      <a:folHlink>
        <a:srgbClr val="FF00FF"/>
      </a:folHlink>
    </a:clrScheme>
    <a:fontScheme name="1_Test PP Template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1_Test PP 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Test PP Template">
  <a:themeElements>
    <a:clrScheme name="1_Test PP Templa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0000FF"/>
      </a:hlink>
      <a:folHlink>
        <a:srgbClr val="FF00FF"/>
      </a:folHlink>
    </a:clrScheme>
    <a:fontScheme name="1_Test PP Template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1_Test PP 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Override1.xml><?xml version="1.0" encoding="utf-8"?>
<a:themeOverride xmlns:a="http://schemas.openxmlformats.org/drawingml/2006/main">
  <a:clrScheme name="Custom 1">
    <a:dk1>
      <a:srgbClr val="000000"/>
    </a:dk1>
    <a:lt1>
      <a:srgbClr val="FFFFFF"/>
    </a:lt1>
    <a:dk2>
      <a:srgbClr val="282A32"/>
    </a:dk2>
    <a:lt2>
      <a:srgbClr val="67696F"/>
    </a:lt2>
    <a:accent1>
      <a:srgbClr val="AB404B"/>
    </a:accent1>
    <a:accent2>
      <a:srgbClr val="E77C22"/>
    </a:accent2>
    <a:accent3>
      <a:srgbClr val="6E8F82"/>
    </a:accent3>
    <a:accent4>
      <a:srgbClr val="6390C6"/>
    </a:accent4>
    <a:accent5>
      <a:srgbClr val="466EA5"/>
    </a:accent5>
    <a:accent6>
      <a:srgbClr val="000000"/>
    </a:accent6>
    <a:hlink>
      <a:srgbClr val="6390C6"/>
    </a:hlink>
    <a:folHlink>
      <a:srgbClr val="AB404B"/>
    </a:folHlink>
  </a:clrScheme>
  <a:fontScheme name="Blank Presentation">
    <a:majorFont>
      <a:latin typeface="Verdana"/>
      <a:ea typeface="ＭＳ Ｐゴシック"/>
      <a:cs typeface=""/>
    </a:majorFont>
    <a:minorFont>
      <a:latin typeface="Verdana"/>
      <a:ea typeface="ＭＳ Ｐゴシック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Custom 1">
    <a:dk1>
      <a:srgbClr val="000000"/>
    </a:dk1>
    <a:lt1>
      <a:srgbClr val="FFFFFF"/>
    </a:lt1>
    <a:dk2>
      <a:srgbClr val="282A32"/>
    </a:dk2>
    <a:lt2>
      <a:srgbClr val="67696F"/>
    </a:lt2>
    <a:accent1>
      <a:srgbClr val="AB404B"/>
    </a:accent1>
    <a:accent2>
      <a:srgbClr val="E77C22"/>
    </a:accent2>
    <a:accent3>
      <a:srgbClr val="6E8F82"/>
    </a:accent3>
    <a:accent4>
      <a:srgbClr val="6390C6"/>
    </a:accent4>
    <a:accent5>
      <a:srgbClr val="466EA5"/>
    </a:accent5>
    <a:accent6>
      <a:srgbClr val="000000"/>
    </a:accent6>
    <a:hlink>
      <a:srgbClr val="6390C6"/>
    </a:hlink>
    <a:folHlink>
      <a:srgbClr val="AB404B"/>
    </a:folHlink>
  </a:clrScheme>
  <a:fontScheme name="Blank Presentation">
    <a:majorFont>
      <a:latin typeface="Verdana"/>
      <a:ea typeface="ＭＳ Ｐゴシック"/>
      <a:cs typeface=""/>
    </a:majorFont>
    <a:minorFont>
      <a:latin typeface="Verdana"/>
      <a:ea typeface="ＭＳ Ｐゴシック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1284</TotalTime>
  <Words>1103</Words>
  <Application>Microsoft Office PowerPoint</Application>
  <PresentationFormat>Panorámica</PresentationFormat>
  <Paragraphs>307</Paragraphs>
  <Slides>49</Slides>
  <Notes>36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49</vt:i4>
      </vt:variant>
    </vt:vector>
  </HeadingPairs>
  <TitlesOfParts>
    <vt:vector size="61" baseType="lpstr">
      <vt:lpstr>Arial</vt:lpstr>
      <vt:lpstr>Aril</vt:lpstr>
      <vt:lpstr>Calibri</vt:lpstr>
      <vt:lpstr>DINOT-Black</vt:lpstr>
      <vt:lpstr>Helvetica</vt:lpstr>
      <vt:lpstr>Helvetica Neue</vt:lpstr>
      <vt:lpstr>Helvetica Neue LT Std 45 Light</vt:lpstr>
      <vt:lpstr>Helvetica Neue LT Std 75 Bold</vt:lpstr>
      <vt:lpstr>HelveticaNeueLT Std</vt:lpstr>
      <vt:lpstr>HelveticaNeueLT Std Lt</vt:lpstr>
      <vt:lpstr>HelveticaNeueLTStd-Lt</vt:lpstr>
      <vt:lpstr>1_Test PP Template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Macrotendencias</vt:lpstr>
      <vt:lpstr>Presentación de PowerPoint</vt:lpstr>
      <vt:lpstr>Macrotendencias</vt:lpstr>
      <vt:lpstr>Presentación de PowerPoint</vt:lpstr>
      <vt:lpstr>Macrotendencias</vt:lpstr>
      <vt:lpstr>Impacto de la tecnología  en el mundo laboral</vt:lpstr>
      <vt:lpstr>Presentación de PowerPoint</vt:lpstr>
      <vt:lpstr>Macrotendencias</vt:lpstr>
      <vt:lpstr>Presentación de PowerPoint</vt:lpstr>
      <vt:lpstr>Presentación de PowerPoint</vt:lpstr>
      <vt:lpstr>   Top 10 de habilidades en demanda: México </vt:lpstr>
      <vt:lpstr>Presentación de PowerPoint</vt:lpstr>
      <vt:lpstr>Presentación de PowerPoint</vt:lpstr>
      <vt:lpstr>Presentación de PowerPoint</vt:lpstr>
      <vt:lpstr>Porcentaje que considera que los recién graduados y nuevos contratados están preparados adecuadamente para el mercado laboral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Reto 3  Automatización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Reto 4  cambio de liderazgo</vt:lpstr>
      <vt:lpstr>La regla 80/20: Es lo mismo, pero diferente</vt:lpstr>
      <vt:lpstr>Presentación de PowerPoint</vt:lpstr>
      <vt:lpstr>Presentación de PowerPoint</vt:lpstr>
      <vt:lpstr>Presentación de PowerPoint</vt:lpstr>
      <vt:lpstr>Presentación de PowerPoint</vt:lpstr>
      <vt:lpstr>ManpowerGroup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Daniela Renee Avila Fodor</dc:creator>
  <cp:lastModifiedBy>FESE LAP</cp:lastModifiedBy>
  <cp:revision>87</cp:revision>
  <dcterms:modified xsi:type="dcterms:W3CDTF">2019-06-20T21:48:41Z</dcterms:modified>
</cp:coreProperties>
</file>